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365" r:id="rId3"/>
    <p:sldId id="261" r:id="rId4"/>
    <p:sldId id="270" r:id="rId5"/>
    <p:sldId id="271" r:id="rId6"/>
    <p:sldId id="364" r:id="rId7"/>
    <p:sldId id="266" r:id="rId8"/>
    <p:sldId id="265" r:id="rId9"/>
    <p:sldId id="264" r:id="rId10"/>
    <p:sldId id="267" r:id="rId11"/>
    <p:sldId id="268" r:id="rId12"/>
    <p:sldId id="272" r:id="rId13"/>
    <p:sldId id="280" r:id="rId14"/>
    <p:sldId id="321" r:id="rId15"/>
    <p:sldId id="323" r:id="rId16"/>
    <p:sldId id="326" r:id="rId17"/>
    <p:sldId id="324" r:id="rId18"/>
    <p:sldId id="325" r:id="rId19"/>
    <p:sldId id="327" r:id="rId20"/>
    <p:sldId id="328" r:id="rId21"/>
    <p:sldId id="329" r:id="rId22"/>
    <p:sldId id="330" r:id="rId23"/>
    <p:sldId id="332" r:id="rId24"/>
    <p:sldId id="334" r:id="rId25"/>
    <p:sldId id="333" r:id="rId26"/>
    <p:sldId id="335" r:id="rId27"/>
    <p:sldId id="336" r:id="rId28"/>
    <p:sldId id="354" r:id="rId29"/>
    <p:sldId id="355" r:id="rId30"/>
    <p:sldId id="356" r:id="rId31"/>
    <p:sldId id="357" r:id="rId32"/>
    <p:sldId id="358" r:id="rId33"/>
    <p:sldId id="359" r:id="rId34"/>
    <p:sldId id="339" r:id="rId35"/>
    <p:sldId id="337" r:id="rId36"/>
    <p:sldId id="340" r:id="rId37"/>
    <p:sldId id="341" r:id="rId38"/>
    <p:sldId id="342" r:id="rId39"/>
    <p:sldId id="343" r:id="rId40"/>
    <p:sldId id="344" r:id="rId41"/>
    <p:sldId id="346" r:id="rId42"/>
    <p:sldId id="347" r:id="rId43"/>
    <p:sldId id="348" r:id="rId44"/>
    <p:sldId id="349" r:id="rId45"/>
    <p:sldId id="350" r:id="rId46"/>
    <p:sldId id="351" r:id="rId47"/>
    <p:sldId id="360" r:id="rId48"/>
    <p:sldId id="361" r:id="rId49"/>
    <p:sldId id="362" r:id="rId50"/>
    <p:sldId id="366" r:id="rId51"/>
    <p:sldId id="27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8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FB234-23D2-4CA0-8369-4538E896D6E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ACC1F-AB76-4C05-B62A-B62793B35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2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470f1110063701c7&amp;sca_upv=1&amp;rlz=1C1SQJL_enTR885TR885&amp;sxsrf=ACQVn09F_kbH9MkH7PIcxH13ne9NQXyFVg:1712500168622&amp;q=analysed&amp;si=AKbGX_q870E3DK3nJ7cu3BOD7pxCqesweEL0p_BCw4umneEJ8QZI1Ctk-YmetVjgEVgXNrVPhK4FoJ7vlOXE9waBOwjce4hToTPg8oYqkM3xKbvTz2wLL1A%3D&amp;expnd=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49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D8AD-4EE9-1F32-9326-D2F5AF2F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EEA64-A2F8-39B0-5A16-9B78D22C6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247FC-9729-DF7C-3EF9-0CE24FFCD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8144-24F5-FBA8-A6B3-7FE58643D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0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1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20CE-71D2-6F9B-72EB-BE4F69EC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EE740-024B-CD79-F0A4-8B11E694F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B463B-25DA-06FF-C027-3DFDD0AFA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8D7C-EB56-8797-A272-DA1E4CEB1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5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5076-F082-B1FF-4852-5CEAE291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A2B38-A6DB-00E6-D70A-D3A82E6B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3DBE2-CEAA-AC77-6F3A-8296A77BF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EE01-E430-441B-A860-EABEF3A93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93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87D83-C277-6022-1588-50C8FD81A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C879A-7AB2-793F-004E-3751803ED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9B937-1491-E351-BE05-3FF083453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478F-6BAD-7D93-4BB5-350BD70E6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67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5E96B-8F39-CA83-F329-4B4D2D57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D7D1C-78B2-D4DC-EF80-2413D95CC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7304A-332B-5391-C1F6-73429073F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D6FA-CBB1-0DCA-77F5-DE509B18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24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5F72-35A8-A378-568F-BF2FD1E7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3CEFE-193B-9C66-811F-0FB697F84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B9F96-4614-295B-128C-1BB7EC61E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BFAB2-7A05-5A78-D6FE-9E83A002F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32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8D75-8D8E-98CB-5BE1-80DA0241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D9B33-C151-8CA8-1CF4-80993573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5E0F0-07A5-4FA2-35B4-F2624423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29323-0133-F7E1-B645-9258DB5B7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9770-F174-733C-3A9A-B24075EDD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25064-A1D7-7441-FB08-64F735FEA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66517-56B8-126D-B5E7-C29824C70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654E1-EBE3-6269-9502-1C9E53909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69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080A-584B-BBC4-E75B-69D9EC2B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A5A47-AFB6-1CC1-981D-2F04335CD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416E9-B6AC-9A93-F611-C20528A63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558D-314F-9F55-9613-ED247FE2C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4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4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AE3DA-5DB6-D6C9-B2D5-43AF7185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D1B94-0BA9-222A-1E6E-8289F65B1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B659C-8E1F-0A80-AC8E-4A54E8FAD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7F961-3803-5811-1095-BB826CDBE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3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452F-98E9-0E2A-1727-7280D16A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3EBA6-3FCE-B7D2-6212-B48097ED6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86EF7-DBD1-6550-DCB2-066B8FCFC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2627-AA13-F405-001E-95B03B99A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stochastic process is simply a collection of random variables indexed by time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having a random probability distribution or pattern that may be </a:t>
            </a:r>
            <a:r>
              <a:rPr lang="en-US" b="0" i="0" u="none" strike="noStrike" dirty="0" err="1">
                <a:solidFill>
                  <a:srgbClr val="1F1F1F"/>
                </a:solidFill>
                <a:effectLst/>
                <a:latin typeface="arial" panose="020B0604020202020204" pitchFamily="34" charset="0"/>
                <a:hlinkClick r:id="rId3"/>
              </a:rPr>
              <a:t>analysed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 statistically but may not be predicted precisely.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1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7FD9-A9F3-0A7E-8DDA-367518EF3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44B2A-C200-FF75-C5D3-F71492E9B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050B4-90CF-4E9A-4167-BF8AB92E2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DF466-86B1-41A2-5AD2-694B951B6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9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8AF5B-78F6-9ABC-22E8-AB3AC6D9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2E578-B183-624F-3B4E-56E83967A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03447-D7CA-4166-C3AC-8BFFA04FC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B8DCF-80CC-5E89-512B-853F94EE2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4A07-3EBE-D285-9AD5-0F4FD7E4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629B9-8D9A-7F71-E550-1483712E1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47922-1329-62BC-AB44-3DD00380D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17D71-9A37-D4ED-F3D1-A5C2990E3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E55A0-B2A1-0338-B6AA-1BBDB0E0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A34A2-17C4-5909-664A-21EA0E279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525EE-1210-A1D5-34A4-C79F663F1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E61BC-D774-6F29-854C-00431364C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3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5F72-282B-EE91-0872-F8D18FB77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659B5-E4A1-A3AB-3701-F67B401ED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FDA50-6C02-4EB7-0FC0-5CD55AA37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13CCA-6DE0-F241-F9F6-0085CF582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9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F8CB-9A6B-896C-599A-70E9A018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F154-F48D-4AE8-B3BF-8846DB895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29628-F2D9-8390-2836-F97282C1F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87DD6-4123-600B-1A81-775EE5907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CC1F-AB76-4C05-B62A-B62793B35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0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E42E-6468-54E2-1173-73525F5AB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8B4C7-D0B1-50D1-110E-05173D14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F8B40-0B59-049E-5B9B-4BFB3236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2A100-F41A-8F55-5773-F7C6A3A5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5BA53-C2E1-1819-26DA-34242E65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2B75-1AA4-A0EF-D625-0C8C3481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20307-5051-0894-B536-B8A3812B0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1D05F-9785-016B-C834-7AC7936A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908BE-20B4-021D-1EFD-C390C6BC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B08A-6F63-59B7-FEE2-82F404C4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9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02851-E956-8651-9BE0-6DD9A15DCF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256DD-B3D5-C9A1-E935-70141C5C5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A3DD-89F2-BD8E-573C-47E9732F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92159-17C1-4A96-6119-35C78F8E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0D980-2670-008C-8801-A6231AA7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6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CD36-083C-A405-A52D-8D09E38A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08F7-D8B4-D11F-2679-FDC7FDFF7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2A7D8-0380-B45C-16E0-57356E1D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FE367-6094-5F42-B820-C153B04E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49151-D8B6-71AC-C523-602CE7B6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7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560E-2B3D-0222-8768-8C524426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93C8D-FC84-D003-6C52-3C7B6029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D156B-F7AF-6DAC-66D6-2023E384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7CDB5-89CC-5A84-0FAF-0C982AB7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1F27-7714-5656-1D6F-B7A29E95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90FD-D4AF-EA19-E90F-E1C0025F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855F-EBBF-FC76-811F-9DB780DA7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72112-BEFA-7D62-6D19-F48E1D4AC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85515-7791-C507-C5C2-D0C3572E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399C3-E1AC-24D9-AE1C-00120009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EA785-8F88-7B00-B19B-24A13451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6512-BC43-BE61-B43A-48FBE24F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2934-BECC-D9B4-2C2B-39C9FAD20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68001-E9E2-92EE-F5C9-F991FF5D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8EBC5-7766-608E-BA1E-579C55375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CCC13-3B6C-E052-411E-C4DF0AA66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56D99-F5A6-7930-A38A-8A64274B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36C9D-651D-B8F1-ADEA-D82AC497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E5D61-E226-9DD5-69C6-BDEC10A3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8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AB47-D17B-63EC-3D45-F00AB40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61782-2B66-A0C2-A3F8-E8EE4FF0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9575A-F8CD-4A36-36A2-6455C5FD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89B6C-E2DA-161F-6704-E96D6B2E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1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925D3-F290-BAF8-BEE4-42E1618C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D257C-DF86-7369-F9C4-3B3C042E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976D-65A2-16BE-6BFD-4AFEB503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7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DF18-0256-675F-984C-E9DEB45B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75AB-DCC3-4447-03C2-333412F6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A280F-EF3B-3780-A399-B0BFE49C2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A6B3-91F5-2909-AA79-001E1CC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67CFD-EEBE-576E-0F7C-1D06E687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98F55-077B-D6E3-C843-0222A89D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B3AD-E710-0D88-FB17-34FA9978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E813F-9A62-E011-7D8C-089C1F456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569E-7639-1049-4708-ABBCB0399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B3098-E481-4309-B9EC-2C87422E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5FFFE-33B8-DC2B-6E1F-CE9611B7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F0A28-332D-E262-DF76-4F94D43E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7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68CD6-9D38-6EC0-6435-7E537499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46E6-EDD3-673F-4390-AF8A3AE3F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65EF-1C1D-7527-195F-3A43B7980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F14FF-B78A-4F3D-B3AE-262C96014791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4796-566A-11B2-2679-E65F87586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3099-6AB7-19E7-3F7A-9DA060C2F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CF7C-E921-4E16-B1F4-CCBDDF79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lrchai/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948" y="2699953"/>
            <a:ext cx="6595183" cy="1458091"/>
          </a:xfrm>
          <a:prstGeom prst="rect">
            <a:avLst/>
          </a:prstGeom>
        </p:spPr>
        <p:txBody>
          <a:bodyPr vert="horz" wrap="square" lIns="0" tIns="97790" rIns="0" bIns="0" rtlCol="0" anchor="ctr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70"/>
              </a:spcBef>
            </a:pPr>
            <a:r>
              <a:rPr lang="en-US" sz="4900" spc="-10" dirty="0">
                <a:latin typeface="Calibri"/>
                <a:cs typeface="Calibri"/>
              </a:rPr>
              <a:t>Generative Adversarial Network (GAN)</a:t>
            </a:r>
            <a:endParaRPr lang="en-US" sz="49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3948" y="5264148"/>
            <a:ext cx="4125595" cy="59118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439"/>
              </a:spcBef>
            </a:pPr>
            <a:r>
              <a:rPr sz="3200" spc="-120" dirty="0">
                <a:solidFill>
                  <a:srgbClr val="888888"/>
                </a:solidFill>
                <a:latin typeface="Calibri"/>
                <a:cs typeface="Calibri"/>
              </a:rPr>
              <a:t>Dr.</a:t>
            </a:r>
            <a:r>
              <a:rPr sz="3200" spc="-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Amir Yavariabdi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0" y="1905381"/>
            <a:ext cx="3054857" cy="30472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493948" y="746759"/>
            <a:ext cx="843915" cy="847090"/>
          </a:xfrm>
          <a:custGeom>
            <a:avLst/>
            <a:gdLst/>
            <a:ahLst/>
            <a:cxnLst/>
            <a:rect l="l" t="t" r="r" b="b"/>
            <a:pathLst>
              <a:path w="843914" h="847090">
                <a:moveTo>
                  <a:pt x="143570" y="846582"/>
                </a:moveTo>
                <a:lnTo>
                  <a:pt x="112633" y="823366"/>
                </a:lnTo>
                <a:lnTo>
                  <a:pt x="4352" y="573100"/>
                </a:lnTo>
                <a:lnTo>
                  <a:pt x="0" y="549021"/>
                </a:lnTo>
                <a:lnTo>
                  <a:pt x="1088" y="536334"/>
                </a:lnTo>
                <a:lnTo>
                  <a:pt x="112633" y="274675"/>
                </a:lnTo>
                <a:lnTo>
                  <a:pt x="143570" y="251460"/>
                </a:lnTo>
                <a:lnTo>
                  <a:pt x="360143" y="251460"/>
                </a:lnTo>
                <a:lnTo>
                  <a:pt x="391080" y="274675"/>
                </a:lnTo>
                <a:lnTo>
                  <a:pt x="499360" y="524941"/>
                </a:lnTo>
                <a:lnTo>
                  <a:pt x="503227" y="549021"/>
                </a:lnTo>
                <a:lnTo>
                  <a:pt x="502261" y="561707"/>
                </a:lnTo>
                <a:lnTo>
                  <a:pt x="391080" y="823366"/>
                </a:lnTo>
                <a:lnTo>
                  <a:pt x="360143" y="846582"/>
                </a:lnTo>
                <a:lnTo>
                  <a:pt x="143570" y="846582"/>
                </a:lnTo>
                <a:close/>
              </a:path>
              <a:path w="843914" h="847090">
                <a:moveTo>
                  <a:pt x="549741" y="484632"/>
                </a:moveTo>
                <a:lnTo>
                  <a:pt x="436102" y="261924"/>
                </a:lnTo>
                <a:lnTo>
                  <a:pt x="432549" y="242316"/>
                </a:lnTo>
                <a:lnTo>
                  <a:pt x="433437" y="231985"/>
                </a:lnTo>
                <a:lnTo>
                  <a:pt x="524494" y="18910"/>
                </a:lnTo>
                <a:lnTo>
                  <a:pt x="549741" y="0"/>
                </a:lnTo>
                <a:lnTo>
                  <a:pt x="726513" y="0"/>
                </a:lnTo>
                <a:lnTo>
                  <a:pt x="840165" y="222707"/>
                </a:lnTo>
                <a:lnTo>
                  <a:pt x="843318" y="242316"/>
                </a:lnTo>
                <a:lnTo>
                  <a:pt x="842529" y="252646"/>
                </a:lnTo>
                <a:lnTo>
                  <a:pt x="751773" y="465721"/>
                </a:lnTo>
                <a:lnTo>
                  <a:pt x="726513" y="484632"/>
                </a:lnTo>
                <a:lnTo>
                  <a:pt x="549741" y="48463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38245" y="619531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5122C-F946-F9C6-1BC9-D1595D16E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6CB8-4A32-3297-5AF4-9918270A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EED4F-4885-B160-5CEB-CD7E285C7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 i="0" dirty="0">
                <a:solidFill>
                  <a:srgbClr val="0D0D0D"/>
                </a:solidFill>
                <a:effectLst/>
              </a:rPr>
              <a:t>Assume you have an autonomous driving dataset with an urban-scene setting. </a:t>
            </a:r>
          </a:p>
          <a:p>
            <a:r>
              <a:rPr lang="en-US" sz="2200" dirty="0">
                <a:solidFill>
                  <a:srgbClr val="0D0D0D"/>
                </a:solidFill>
              </a:rPr>
              <a:t>We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 want to generate images from it.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The generated dataset must be semantically and spatially similar to the given dataset. </a:t>
            </a:r>
          </a:p>
          <a:p>
            <a:r>
              <a:rPr lang="en-US" sz="2200" b="0" i="0" dirty="0">
                <a:solidFill>
                  <a:srgbClr val="0D0D0D"/>
                </a:solidFill>
                <a:effectLst/>
              </a:rPr>
              <a:t>To do this, the generative model must understand the data’s underlying structure and learn the realistic, generalized representation of the dataset, such as: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the sky is blue,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buildings are usually tall, and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pedestrians use sidewalks.</a:t>
            </a:r>
          </a:p>
          <a:p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122" name="Picture 2" descr="A comparative image, showing the images from the Training samples on left, and the Generated samples on the right.">
            <a:extLst>
              <a:ext uri="{FF2B5EF4-FFF2-40B4-BE49-F238E27FC236}">
                <a16:creationId xmlns:a16="http://schemas.microsoft.com/office/drawing/2014/main" id="{FAC84781-BDBA-0C26-692C-AB5A1067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95" y="3958910"/>
            <a:ext cx="5764405" cy="28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8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B8DC4-D527-87C0-E5BC-5FEC1CA4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F129-8075-8DD0-0D03-80D48E20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C3C0A-A893-527E-0406-7FFDB5A01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The goal is to input training samples with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dirty="0" err="1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and learn a distribution such that: </a:t>
                </a:r>
              </a:p>
              <a:p>
                <a:pPr lvl="1"/>
                <a:r>
                  <a:rPr lang="en-US" sz="2000" b="0" i="0" dirty="0">
                    <a:solidFill>
                      <a:srgbClr val="0D0D0D"/>
                    </a:solidFill>
                    <a:effectLst/>
                  </a:rPr>
                  <a:t>When we sample from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D0D0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sz="2000" b="0" i="0" dirty="0">
                    <a:solidFill>
                      <a:srgbClr val="0D0D0D"/>
                    </a:solidFill>
                    <a:effectLst/>
                  </a:rPr>
                  <a:t>,  it generates realistic observations that represent the true distribution. </a:t>
                </a:r>
              </a:p>
              <a:p>
                <a:pPr lvl="1"/>
                <a:endParaRPr lang="en-US" sz="1800" dirty="0">
                  <a:solidFill>
                    <a:srgbClr val="0D0D0D"/>
                  </a:solidFill>
                </a:endParaRPr>
              </a:p>
              <a:p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To generate such samples, we need a training dataset, which consists of labeled/unlabeled data. 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0D0D0D"/>
                  </a:solidFill>
                </a:endParaRPr>
              </a:p>
              <a:p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This whole process of generation is stochastic and influences the individual samples generated by the model.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C3C0A-A893-527E-0406-7FFDB5A01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6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7EFF-7057-DF30-30AD-351AF5C4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6EC1-EB1F-2670-08DA-059FAD17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7A06C-738B-7D85-1CE6-B5147B52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 i="0" dirty="0">
                <a:solidFill>
                  <a:srgbClr val="0D0D0D"/>
                </a:solidFill>
                <a:effectLst/>
              </a:rPr>
              <a:t>Types of generative models: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Markov Models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Autoregressive Models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Restricted Boltzmann Machines</a:t>
            </a:r>
          </a:p>
          <a:p>
            <a:pPr lvl="1"/>
            <a:r>
              <a:rPr lang="en-US" sz="2000" b="0" i="0" dirty="0">
                <a:effectLst/>
              </a:rPr>
              <a:t>Autoencoder (e.g. Variational Autoencoders)</a:t>
            </a:r>
          </a:p>
          <a:p>
            <a:pPr lvl="1"/>
            <a:r>
              <a:rPr lang="en-US" sz="2000" b="1" i="0" dirty="0">
                <a:solidFill>
                  <a:srgbClr val="C00000"/>
                </a:solidFill>
                <a:effectLst/>
              </a:rPr>
              <a:t>Generative Adversarial Networks (GANs)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046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D1CF-4E5B-E53F-2E79-9BAE2344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10E7-1BAC-B54C-A9DB-993FEBE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 (GANs)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8C0E-2FD2-9151-1277-2B7D2E6DE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333333"/>
                </a:solidFill>
                <a:effectLst/>
              </a:rPr>
              <a:t>GAN is </a:t>
            </a:r>
            <a:r>
              <a:rPr lang="en-US" sz="2200" dirty="0">
                <a:solidFill>
                  <a:srgbClr val="333333"/>
                </a:solidFill>
              </a:rPr>
              <a:t>a deep learning architecture introduced </a:t>
            </a:r>
            <a:r>
              <a:rPr lang="en-US" sz="2200" b="0" i="0" dirty="0">
                <a:solidFill>
                  <a:srgbClr val="333333"/>
                </a:solidFill>
                <a:effectLst/>
              </a:rPr>
              <a:t>by Ian Goodfellow in 2014.</a:t>
            </a:r>
          </a:p>
          <a:p>
            <a:pPr marL="0" indent="0" algn="just">
              <a:buNone/>
            </a:pPr>
            <a:endParaRPr lang="en-US" sz="2200" dirty="0">
              <a:solidFill>
                <a:srgbClr val="333333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33333"/>
                </a:solidFill>
              </a:rPr>
              <a:t>It trains two neural networks to compete against each other to generate more realistic new data from a given training dataset. </a:t>
            </a:r>
          </a:p>
          <a:p>
            <a:pPr lvl="1" algn="just"/>
            <a:r>
              <a:rPr lang="en-US" sz="2000" dirty="0">
                <a:solidFill>
                  <a:srgbClr val="333333"/>
                </a:solidFill>
              </a:rPr>
              <a:t>For instance, you can generate new images from an existing image database or </a:t>
            </a:r>
          </a:p>
          <a:p>
            <a:pPr lvl="1" algn="just"/>
            <a:r>
              <a:rPr lang="en-US" sz="2000" dirty="0">
                <a:solidFill>
                  <a:srgbClr val="333333"/>
                </a:solidFill>
              </a:rPr>
              <a:t>you can generate original music from a database of songs. </a:t>
            </a:r>
          </a:p>
          <a:p>
            <a:pPr algn="just"/>
            <a:endParaRPr lang="en-US" sz="2200" dirty="0">
              <a:solidFill>
                <a:srgbClr val="333333"/>
              </a:solidFill>
            </a:endParaRPr>
          </a:p>
          <a:p>
            <a:pPr algn="just"/>
            <a:r>
              <a:rPr lang="en-US" sz="2200" dirty="0">
                <a:solidFill>
                  <a:srgbClr val="333333"/>
                </a:solidFill>
              </a:rPr>
              <a:t>A GAN is called adversarial because it trains two different networks and pits them against each other.</a:t>
            </a:r>
          </a:p>
          <a:p>
            <a:pPr algn="just"/>
            <a:endParaRPr lang="en-US" sz="2200" dirty="0">
              <a:solidFill>
                <a:srgbClr val="333333"/>
              </a:solidFill>
            </a:endParaRPr>
          </a:p>
          <a:p>
            <a:pPr algn="just"/>
            <a:r>
              <a:rPr lang="en-US" sz="2200" dirty="0"/>
              <a:t>GANs are primarily used for generative modeling and unlike traditional models that rely on explicit rules or probabilities, GANs learn to generate data through a competitive learning process.</a:t>
            </a:r>
          </a:p>
          <a:p>
            <a:pPr marL="0" indent="0" algn="just">
              <a:buNone/>
            </a:pPr>
            <a:endParaRPr lang="en-US" sz="2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5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B7A2-DB9E-4CB4-8C70-A42899F7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FA08-4B0C-4E6F-A730-B527AC26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333333"/>
                </a:solidFill>
              </a:rPr>
              <a:t>A GAN consists of two neural networks that train together.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One network generates new data by taking an input data sample (e.g. random variable) and modifying it as much as possible to resembling the real samples.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other network tries to predict whether the generated data output belongs to the real (original) dataset.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The predicting network determines whether the generated data is fake or real.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18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At each epoch, the system generates newer values, improved versions of fake data, until the predicting network can no longer distinguish fake from original.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28099-1F23-E1B6-4120-1229F34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 (GANs)</a:t>
            </a:r>
          </a:p>
        </p:txBody>
      </p:sp>
    </p:spTree>
    <p:extLst>
      <p:ext uri="{BB962C8B-B14F-4D97-AF65-F5344CB8AC3E}">
        <p14:creationId xmlns:p14="http://schemas.microsoft.com/office/powerpoint/2010/main" val="30179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9C76-F088-01E5-1962-E412868B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0DB4-28E7-9C73-F2E3-96AC54305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GAN architecture has several applications across different industries.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Generate images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Generative adversarial networks create realistic images. 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They can create realistic and immersive visual experiences in video games and digital entertainment.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FFE1A-9373-AC94-8F34-581FA2DC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7560C5-E4BC-D403-29AA-E5131DD1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98" y="3995884"/>
            <a:ext cx="2265218" cy="22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29CC73-998F-3FC6-244A-A5C661CB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36" y="3995884"/>
            <a:ext cx="2265218" cy="22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69AB76-D965-5678-F1BE-3F5AD9D8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74" y="3995884"/>
            <a:ext cx="2265216" cy="2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27CB62-D25A-DCF5-5F4F-731B7456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210" y="3995884"/>
            <a:ext cx="2265216" cy="226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B72C7-62A3-5626-2F96-C89AC7F8241B}"/>
              </a:ext>
            </a:extLst>
          </p:cNvPr>
          <p:cNvSpPr txBox="1"/>
          <p:nvPr/>
        </p:nvSpPr>
        <p:spPr>
          <a:xfrm>
            <a:off x="2767448" y="6229927"/>
            <a:ext cx="57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Images are obtained via https://thispersondoesnotexist.com/</a:t>
            </a:r>
          </a:p>
        </p:txBody>
      </p:sp>
    </p:spTree>
    <p:extLst>
      <p:ext uri="{BB962C8B-B14F-4D97-AF65-F5344CB8AC3E}">
        <p14:creationId xmlns:p14="http://schemas.microsoft.com/office/powerpoint/2010/main" val="9843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6E6F4-0899-7007-1170-F6460C0A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173C-401C-5809-D65F-26CCBC949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Generate training data for other models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GAN artificially increases the training set by creating modified copies of a dataset using existing data.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053F4-48CF-5D91-E276-9985BC15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EC39F-66BE-51AD-0C2C-67F713FDF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1" t="14966" r="34166" b="14971"/>
          <a:stretch/>
        </p:blipFill>
        <p:spPr>
          <a:xfrm>
            <a:off x="4093028" y="2612571"/>
            <a:ext cx="3491837" cy="424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D4A48B-4EC3-5071-DF7F-1FFC6A05B42D}"/>
              </a:ext>
            </a:extLst>
          </p:cNvPr>
          <p:cNvSpPr txBox="1"/>
          <p:nvPr/>
        </p:nvSpPr>
        <p:spPr>
          <a:xfrm>
            <a:off x="7525657" y="5991225"/>
            <a:ext cx="4105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Y. Chen et al., </a:t>
            </a:r>
            <a:r>
              <a:rPr lang="en-US" sz="1400" dirty="0"/>
              <a:t>Data Augmentation for Environmental Sound Classification Using Diffusion Probabilistic Model with Top-k Selection Discriminator, 2023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27308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CCFD6-0CC5-993D-B862-EFF0F822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646A-7F63-91D2-B57D-C9066FC27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Image enhancement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GAN can convert a low-resolution image to a high resolution.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0C8AD-2BA5-61E2-5B6B-DC6DE262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2050" name="Picture 2" descr="Anyres GAN">
            <a:extLst>
              <a:ext uri="{FF2B5EF4-FFF2-40B4-BE49-F238E27FC236}">
                <a16:creationId xmlns:a16="http://schemas.microsoft.com/office/drawing/2014/main" id="{A097CC03-42D7-A2AA-A7BE-EC750A85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41" y="3175130"/>
            <a:ext cx="5808518" cy="289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90BC1-35FE-F42D-0E8D-45652F430F1C}"/>
              </a:ext>
            </a:extLst>
          </p:cNvPr>
          <p:cNvSpPr txBox="1"/>
          <p:nvPr/>
        </p:nvSpPr>
        <p:spPr>
          <a:xfrm>
            <a:off x="2982190" y="6072272"/>
            <a:ext cx="637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b="0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L. Chai</a:t>
            </a:r>
            <a:r>
              <a:rPr lang="sv-SE" sz="1400" b="0" i="0" dirty="0">
                <a:effectLst/>
              </a:rPr>
              <a:t> et al., </a:t>
            </a:r>
            <a:r>
              <a:rPr lang="en-US" sz="1400" b="0" i="0" dirty="0">
                <a:effectLst/>
              </a:rPr>
              <a:t>Any-resolution Training for High-resolution Image Synthesis, ECCV, 2022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80256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0FD7-B1EA-FEE0-BFD5-666CD928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6466A-1A2C-00F3-DB60-F90213957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Synthesis data generation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Image synthesis is the process of creating new images from some form of image description.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8509F-A440-3324-76C5-F81DE1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9" name="Picture 2" descr="AI Comic Generator: Create Comics with AI for Free | Fotor">
            <a:extLst>
              <a:ext uri="{FF2B5EF4-FFF2-40B4-BE49-F238E27FC236}">
                <a16:creationId xmlns:a16="http://schemas.microsoft.com/office/drawing/2014/main" id="{7CEC3BEC-E405-02AA-4C0D-9867AD811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5" y="4672907"/>
            <a:ext cx="2693127" cy="17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16474-6B1C-C21C-CDF3-C5509B6CE855}"/>
              </a:ext>
            </a:extLst>
          </p:cNvPr>
          <p:cNvSpPr txBox="1"/>
          <p:nvPr/>
        </p:nvSpPr>
        <p:spPr>
          <a:xfrm>
            <a:off x="225958" y="6342686"/>
            <a:ext cx="208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AI Comic Generator</a:t>
            </a:r>
          </a:p>
        </p:txBody>
      </p:sp>
      <p:pic>
        <p:nvPicPr>
          <p:cNvPr id="3076" name="Picture 4" descr="Ai Image Generator From Text Free Without Login - Design Talk">
            <a:extLst>
              <a:ext uri="{FF2B5EF4-FFF2-40B4-BE49-F238E27FC236}">
                <a16:creationId xmlns:a16="http://schemas.microsoft.com/office/drawing/2014/main" id="{D0B0637A-220F-55CC-B4CA-C7219A71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8" y="2968632"/>
            <a:ext cx="2546271" cy="16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EAC86-F0C0-D75D-F8BB-E52C407600DF}"/>
              </a:ext>
            </a:extLst>
          </p:cNvPr>
          <p:cNvSpPr txBox="1"/>
          <p:nvPr/>
        </p:nvSpPr>
        <p:spPr>
          <a:xfrm>
            <a:off x="225958" y="3095810"/>
            <a:ext cx="1435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Text to Image</a:t>
            </a:r>
          </a:p>
        </p:txBody>
      </p:sp>
      <p:pic>
        <p:nvPicPr>
          <p:cNvPr id="3078" name="Picture 6" descr="3D-Aware Conditional Image Synthesis">
            <a:extLst>
              <a:ext uri="{FF2B5EF4-FFF2-40B4-BE49-F238E27FC236}">
                <a16:creationId xmlns:a16="http://schemas.microsoft.com/office/drawing/2014/main" id="{26F17F51-CC6B-4A6A-1176-3B498FC0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98" y="3771314"/>
            <a:ext cx="3442277" cy="17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0A8D4D-DDE9-20CA-6D2B-238136A4AAB6}"/>
              </a:ext>
            </a:extLst>
          </p:cNvPr>
          <p:cNvSpPr txBox="1"/>
          <p:nvPr/>
        </p:nvSpPr>
        <p:spPr>
          <a:xfrm>
            <a:off x="3848987" y="5466813"/>
            <a:ext cx="194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Segment to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F7CD46-AC99-AEDA-EEAD-5B370D4A1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81" t="30576" r="25239" b="33740"/>
          <a:stretch/>
        </p:blipFill>
        <p:spPr>
          <a:xfrm>
            <a:off x="6872107" y="3771314"/>
            <a:ext cx="5093935" cy="1770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BC8F8-8BB6-D8DC-D67A-7F822A5C4D8C}"/>
              </a:ext>
            </a:extLst>
          </p:cNvPr>
          <p:cNvSpPr txBox="1"/>
          <p:nvPr/>
        </p:nvSpPr>
        <p:spPr>
          <a:xfrm>
            <a:off x="8899726" y="5521106"/>
            <a:ext cx="214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Molecule</a:t>
            </a:r>
            <a:r>
              <a:rPr lang="sv-SE" dirty="0"/>
              <a:t> </a:t>
            </a:r>
            <a:r>
              <a:rPr lang="sv-SE" dirty="0" err="1"/>
              <a:t>Synthesis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0809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2084D-D655-5458-ADA3-B4932137E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5FD4-2F29-3A53-2754-E9D79FB9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Data imputation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It is a method for retaining the majority of the dataset's data and information by substituting missing data with a different value.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BF476-6BD5-7CF0-344D-AAEF8619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D1D16D-0284-54F1-AFFA-A62CD346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830140"/>
            <a:ext cx="5295900" cy="180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AC-GAN: Face Image Inpainting with Spatial-Aware Attribute Controllable GAN  | SpringerLink">
            <a:extLst>
              <a:ext uri="{FF2B5EF4-FFF2-40B4-BE49-F238E27FC236}">
                <a16:creationId xmlns:a16="http://schemas.microsoft.com/office/drawing/2014/main" id="{5DAF06BF-14F7-8F21-2862-9ADB4D4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3532414"/>
            <a:ext cx="3814188" cy="22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3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D0A8-3158-11CA-D63A-54D05491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C2C0-155A-7BEA-B994-EBE0CEF6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Discriminative Models vs. Generative Models</a:t>
            </a:r>
          </a:p>
          <a:p>
            <a:r>
              <a:rPr lang="en-GB" dirty="0"/>
              <a:t>Introduction to Generative Adversarial Networks (GANs)</a:t>
            </a:r>
          </a:p>
          <a:p>
            <a:r>
              <a:rPr lang="en-GB" dirty="0"/>
              <a:t>Applications of GANs</a:t>
            </a:r>
          </a:p>
          <a:p>
            <a:r>
              <a:rPr lang="en-US" dirty="0"/>
              <a:t>Key Components of a GAN</a:t>
            </a:r>
          </a:p>
          <a:p>
            <a:r>
              <a:rPr lang="en-US" dirty="0"/>
              <a:t>Types of Generative Adversarial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06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8E23-78C9-A9B4-E20B-3F51961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B5F8-C5A3-A323-8E64-25DCF417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Generate 3D models from 2D data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GANs can be trained to generate 3D image data based on a single 2D image.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E6DA-EC1E-D5B4-4803-B49AC2C1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6146" name="Picture 2" descr="Automating 3D Model Generation for VR with Generative Adversarial Networks  | Emerging Technologies">
            <a:extLst>
              <a:ext uri="{FF2B5EF4-FFF2-40B4-BE49-F238E27FC236}">
                <a16:creationId xmlns:a16="http://schemas.microsoft.com/office/drawing/2014/main" id="{279E3309-ED4E-AB6B-ACEE-315534642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18445" r="8333" b="2287"/>
          <a:stretch/>
        </p:blipFill>
        <p:spPr bwMode="auto">
          <a:xfrm>
            <a:off x="406400" y="3054461"/>
            <a:ext cx="5600700" cy="285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lectronics | Free Full-Text | 3DPlanNet: Generating 3D Models from 2D  Floor Plan Images Using Ensemble Methods">
            <a:extLst>
              <a:ext uri="{FF2B5EF4-FFF2-40B4-BE49-F238E27FC236}">
                <a16:creationId xmlns:a16="http://schemas.microsoft.com/office/drawing/2014/main" id="{EAC12058-9FB7-91BF-12A3-78BFC3168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6" t="48599" r="906" b="3802"/>
          <a:stretch/>
        </p:blipFill>
        <p:spPr bwMode="auto">
          <a:xfrm>
            <a:off x="7054850" y="3749354"/>
            <a:ext cx="4203700" cy="146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06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713E-F3C9-DDE0-DDCA-E31FC830D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5310-19EE-E37A-501B-1116CF95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Anomaly Detection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GANs can be used to identify rare observations which are suspicious because they differ significantly from standard behaviors or patterns.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3F04F-E2EC-A8D3-DD09-A6705F20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GANs</a:t>
            </a:r>
          </a:p>
        </p:txBody>
      </p:sp>
      <p:pic>
        <p:nvPicPr>
          <p:cNvPr id="7172" name="Picture 4" descr="IoT-GAN: Anomaly Detection for Time Series in IoT Based on Generative  Adversarial Networks | SpringerLink">
            <a:extLst>
              <a:ext uri="{FF2B5EF4-FFF2-40B4-BE49-F238E27FC236}">
                <a16:creationId xmlns:a16="http://schemas.microsoft.com/office/drawing/2014/main" id="{E9F5F722-AA75-E27E-121D-B4A48734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176359"/>
            <a:ext cx="65246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45C27-563D-CE87-AC21-E3DBE5033365}"/>
              </a:ext>
            </a:extLst>
          </p:cNvPr>
          <p:cNvSpPr txBox="1"/>
          <p:nvPr/>
        </p:nvSpPr>
        <p:spPr>
          <a:xfrm>
            <a:off x="1710872" y="6129307"/>
            <a:ext cx="877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X. Chen et al., </a:t>
            </a:r>
            <a:r>
              <a:rPr lang="en-US" sz="1400" dirty="0"/>
              <a:t>IoT-GAN: Anomaly Detection for Time Series in IoT Based on Generative Adversarial Networks, 2022.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6241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4A8DD-D934-3E0F-931C-DEF12DB5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09BD-6516-65D3-5DF3-DA617569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GANs consists of two neural networks: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Generator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Discriminator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AE948-C74D-507D-E612-0A52C3CB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90E5B1-7F1F-8D21-B1C0-8C7E8CD0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976476"/>
            <a:ext cx="80962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0FB7C-9562-9543-634E-625CA986265E}"/>
              </a:ext>
            </a:extLst>
          </p:cNvPr>
          <p:cNvSpPr txBox="1"/>
          <p:nvPr/>
        </p:nvSpPr>
        <p:spPr>
          <a:xfrm>
            <a:off x="6008915" y="2932346"/>
            <a:ext cx="15958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Generator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39519-29B4-C778-C5EF-193D47FDF99B}"/>
              </a:ext>
            </a:extLst>
          </p:cNvPr>
          <p:cNvSpPr txBox="1"/>
          <p:nvPr/>
        </p:nvSpPr>
        <p:spPr>
          <a:xfrm>
            <a:off x="7249260" y="3791228"/>
            <a:ext cx="24995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Discriminator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22038-8155-E96F-28A3-86469297D222}"/>
              </a:ext>
            </a:extLst>
          </p:cNvPr>
          <p:cNvSpPr txBox="1"/>
          <p:nvPr/>
        </p:nvSpPr>
        <p:spPr>
          <a:xfrm>
            <a:off x="1748414" y="4625372"/>
            <a:ext cx="1713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Random Sample</a:t>
            </a:r>
          </a:p>
        </p:txBody>
      </p:sp>
    </p:spTree>
    <p:extLst>
      <p:ext uri="{BB962C8B-B14F-4D97-AF65-F5344CB8AC3E}">
        <p14:creationId xmlns:p14="http://schemas.microsoft.com/office/powerpoint/2010/main" val="663146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90789-AA89-8B12-5411-6300E194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4344-1553-6CF2-D69D-20E697F26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Purpose: </a:t>
            </a:r>
            <a:r>
              <a:rPr lang="en-US" sz="2200" dirty="0">
                <a:solidFill>
                  <a:srgbClr val="000000"/>
                </a:solidFill>
              </a:rPr>
              <a:t>The generator is designed to create samples that closely resemble real data.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Input: </a:t>
            </a:r>
            <a:r>
              <a:rPr lang="en-US" sz="2200" dirty="0">
                <a:solidFill>
                  <a:srgbClr val="000000"/>
                </a:solidFill>
              </a:rPr>
              <a:t>It takes a random vector, typically drawn from a Gaussian distribution, as input.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Latent Space: </a:t>
            </a:r>
            <a:r>
              <a:rPr lang="en-US" sz="2200" dirty="0">
                <a:solidFill>
                  <a:srgbClr val="000000"/>
                </a:solidFill>
              </a:rPr>
              <a:t>It is a conceptual space that generator learns to represent the essential features and patterns of the data.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latent space serves as a projection or compression of the observed raw data distribution, capturing high-level concepts and meaningful representations.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In this space, each point corresponds to a unique configuration of latent variables, influencing the generation of diverse and realistic data samples by the generator.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780D4-5E3C-CB77-E0BD-91CA77E0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Generator</a:t>
            </a:r>
          </a:p>
        </p:txBody>
      </p:sp>
    </p:spTree>
    <p:extLst>
      <p:ext uri="{BB962C8B-B14F-4D97-AF65-F5344CB8AC3E}">
        <p14:creationId xmlns:p14="http://schemas.microsoft.com/office/powerpoint/2010/main" val="342499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A6CA-C4A2-7C9D-1B72-65D94954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EC7F-7852-C04B-99E4-14EF9C48D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Purpose: </a:t>
            </a:r>
            <a:r>
              <a:rPr lang="en-US" sz="2200" dirty="0">
                <a:solidFill>
                  <a:srgbClr val="000000"/>
                </a:solidFill>
              </a:rPr>
              <a:t>The generator is designed to create samples that closely resemble real data.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Input: </a:t>
            </a:r>
            <a:r>
              <a:rPr lang="en-US" sz="2200" dirty="0">
                <a:solidFill>
                  <a:srgbClr val="000000"/>
                </a:solidFill>
              </a:rPr>
              <a:t>It takes a random vector, typically drawn from a Gaussian distribution, as input.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Latent Space: </a:t>
            </a:r>
            <a:r>
              <a:rPr lang="en-US" sz="2200" dirty="0">
                <a:solidFill>
                  <a:srgbClr val="000000"/>
                </a:solidFill>
              </a:rPr>
              <a:t>It is a conceptual space that generator learns to represent the essential features and patterns of the data.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rgbClr val="0D0D0D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D0D0D"/>
                </a:solidFill>
                <a:effectLst/>
              </a:rPr>
              <a:t>Training: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During training, the generator learns to apply meaning to points in the latent space, enabling it to generate diverse and realistic outputs based on the input vectors.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rgbClr val="0D0D0D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D0D0D"/>
                </a:solidFill>
                <a:effectLst/>
              </a:rPr>
              <a:t>Output Generation: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After training, the generator model is utilized to generate new samples by providing points from the latent space as input.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These new samples exhibit characteristics similar to those seen in the training data, demonstrating the generator's ability to produce diverse and realistic outputs.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505A3-78AB-3057-45B8-DC9B7391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Generator</a:t>
            </a:r>
          </a:p>
        </p:txBody>
      </p:sp>
    </p:spTree>
    <p:extLst>
      <p:ext uri="{BB962C8B-B14F-4D97-AF65-F5344CB8AC3E}">
        <p14:creationId xmlns:p14="http://schemas.microsoft.com/office/powerpoint/2010/main" val="262126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4A94-4065-DF52-0C1C-C92C6801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A3DE-4188-F403-59F0-3184F397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Purpose: </a:t>
            </a:r>
            <a:r>
              <a:rPr lang="en-US" sz="2200" dirty="0">
                <a:solidFill>
                  <a:srgbClr val="000000"/>
                </a:solidFill>
              </a:rPr>
              <a:t>The discriminator distinguishes between real and generated data samples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Input: </a:t>
            </a:r>
            <a:r>
              <a:rPr lang="en-US" sz="2200" dirty="0">
                <a:solidFill>
                  <a:srgbClr val="000000"/>
                </a:solidFill>
              </a:rPr>
              <a:t>The input to the discriminator consists of both real data samples from the training dataset and fake data samples generated by the generator.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Real Data Input: These are actual data instances from the domain that the discriminator has learned during training.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Fake Data Input: These are synthetic data samples generated by the generator using random input vectors from the latent space.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Functionality: </a:t>
            </a:r>
            <a:r>
              <a:rPr lang="en-US" sz="2200" dirty="0">
                <a:solidFill>
                  <a:srgbClr val="000000"/>
                </a:solidFill>
              </a:rPr>
              <a:t>It is a neural network that learns to classify input data as either real (from the training dataset) or fake (generated by the generator).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discriminator's primary function is to provide feedback to the generator by assessing the realism of the generated samples.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DBC09-83D2-EBE6-AF71-8E9342A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</p:spTree>
    <p:extLst>
      <p:ext uri="{BB962C8B-B14F-4D97-AF65-F5344CB8AC3E}">
        <p14:creationId xmlns:p14="http://schemas.microsoft.com/office/powerpoint/2010/main" val="308691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C7DFD-9BCD-11D2-002F-0E18ABEC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FF67-68CD-618E-2705-4CB6FCE2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Purpose: </a:t>
            </a:r>
            <a:r>
              <a:rPr lang="en-US" sz="2200" dirty="0">
                <a:solidFill>
                  <a:srgbClr val="000000"/>
                </a:solidFill>
              </a:rPr>
              <a:t>The discriminator distinguishes between real and generated data samples 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Input: </a:t>
            </a:r>
            <a:r>
              <a:rPr lang="en-US" sz="2200" dirty="0">
                <a:solidFill>
                  <a:srgbClr val="000000"/>
                </a:solidFill>
              </a:rPr>
              <a:t>The input to the discriminator consists of both real data samples from the training dataset and fake data samples generated by the generator. 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Functionality: </a:t>
            </a:r>
            <a:r>
              <a:rPr lang="en-US" sz="2200" dirty="0">
                <a:solidFill>
                  <a:srgbClr val="000000"/>
                </a:solidFill>
              </a:rPr>
              <a:t>It is a neural network that learns to classify input data as either real (from the training dataset) or fake (generated by the generator).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algn="l"/>
            <a:r>
              <a:rPr lang="en-US" sz="2200" b="1" i="0" dirty="0">
                <a:solidFill>
                  <a:srgbClr val="0D0D0D"/>
                </a:solidFill>
                <a:effectLst/>
              </a:rPr>
              <a:t>Training:</a:t>
            </a:r>
            <a:r>
              <a:rPr lang="en-US" sz="2200" dirty="0">
                <a:solidFill>
                  <a:srgbClr val="0D0D0D"/>
                </a:solidFill>
              </a:rPr>
              <a:t>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the discriminator is trained using a combination of real and fake data.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It learns to differentiate between these two types of data, optimizing its parameters to improve discrimination accuracy.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Adversarial Training Dynamics: </a:t>
            </a:r>
            <a:r>
              <a:rPr lang="en-US" sz="2200" dirty="0">
                <a:solidFill>
                  <a:srgbClr val="000000"/>
                </a:solidFill>
              </a:rPr>
              <a:t>The discriminator engages in an adversarial training process with the generator.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As the generator improves, the discriminator's task becomes more challenging, leading to a competitive learning dynamic between the two networks.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DA23F-178F-3718-1DE4-EBCF1710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</p:spTree>
    <p:extLst>
      <p:ext uri="{BB962C8B-B14F-4D97-AF65-F5344CB8AC3E}">
        <p14:creationId xmlns:p14="http://schemas.microsoft.com/office/powerpoint/2010/main" val="136772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DE3FD-22E5-BA62-9C5D-3B2D5357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01E5-DB58-B0DE-EFB5-C3E235E2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Purpose: </a:t>
            </a:r>
            <a:r>
              <a:rPr lang="en-US" sz="2200" dirty="0">
                <a:solidFill>
                  <a:srgbClr val="000000"/>
                </a:solidFill>
              </a:rPr>
              <a:t>The discriminator distinguishes between real and generated data samples 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Input: </a:t>
            </a:r>
            <a:r>
              <a:rPr lang="en-US" sz="2200" dirty="0">
                <a:solidFill>
                  <a:srgbClr val="000000"/>
                </a:solidFill>
              </a:rPr>
              <a:t>The input to the discriminator consists of both real data samples from the training dataset and fake data samples generated by the generator. 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Functionality: </a:t>
            </a:r>
            <a:r>
              <a:rPr lang="en-US" sz="2200" dirty="0">
                <a:solidFill>
                  <a:srgbClr val="000000"/>
                </a:solidFill>
              </a:rPr>
              <a:t>It is a neural network that learns to classify input data as either real (from the training dataset) or fake (generated by the generator).</a:t>
            </a:r>
          </a:p>
          <a:p>
            <a:pPr algn="l"/>
            <a:r>
              <a:rPr lang="en-US" sz="2200" b="1" i="0" dirty="0">
                <a:solidFill>
                  <a:srgbClr val="0D0D0D"/>
                </a:solidFill>
                <a:effectLst/>
              </a:rPr>
              <a:t>Training:</a:t>
            </a:r>
            <a:r>
              <a:rPr lang="en-US" sz="2200" dirty="0">
                <a:solidFill>
                  <a:srgbClr val="0D0D0D"/>
                </a:solidFill>
              </a:rPr>
              <a:t>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the discriminator is trained using a combination of real and fake data.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Adversarial Training Dynamics: </a:t>
            </a:r>
            <a:r>
              <a:rPr lang="en-US" sz="2200" dirty="0">
                <a:solidFill>
                  <a:srgbClr val="000000"/>
                </a:solidFill>
              </a:rPr>
              <a:t>The discriminator engages in an adversarial training process with the generator.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Discriminator Output: </a:t>
            </a:r>
            <a:r>
              <a:rPr lang="en-US" sz="2200" dirty="0">
                <a:solidFill>
                  <a:srgbClr val="000000"/>
                </a:solidFill>
              </a:rPr>
              <a:t>A probability score indicating the likelihood that the input data sample is real or fake.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This output guides the training of both the discriminator and the generator, contributing to the adversarial training process.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BB156-A455-436B-9DE6-131B5328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4145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78AD-5AE7-2290-A9B6-C979D796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2031E5-0FE8-1CFB-CD52-5BD82E17E6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GB" sz="2200" b="1" i="0" dirty="0">
                    <a:solidFill>
                      <a:srgbClr val="0D0D0D"/>
                    </a:solidFill>
                    <a:effectLst/>
                  </a:rPr>
                  <a:t>Example: </a:t>
                </a:r>
                <a:r>
                  <a:rPr lang="en-US" sz="2200" i="0" dirty="0">
                    <a:solidFill>
                      <a:srgbClr val="0D0D0D"/>
                    </a:solidFill>
                    <a:effectLst/>
                  </a:rPr>
                  <a:t>Building a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200" i="0" dirty="0">
                    <a:solidFill>
                      <a:srgbClr val="0D0D0D"/>
                    </a:solidFill>
                    <a:effectLst/>
                  </a:rPr>
                  <a:t> Pixel Face Creation GAN Model</a:t>
                </a:r>
              </a:p>
              <a:p>
                <a:pPr algn="just"/>
                <a:endParaRPr lang="en-US" sz="2200" dirty="0">
                  <a:solidFill>
                    <a:srgbClr val="0D0D0D"/>
                  </a:solidFill>
                </a:endParaRPr>
              </a:p>
              <a:p>
                <a:pPr algn="just"/>
                <a:r>
                  <a:rPr lang="en-US" sz="2200" dirty="0"/>
                  <a:t>We have 2D face shapes are slanted at 45 degrees.</a:t>
                </a:r>
              </a:p>
              <a:p>
                <a:pPr algn="just"/>
                <a:endParaRPr lang="en-US" sz="2000" dirty="0"/>
              </a:p>
              <a:p>
                <a:pPr algn="just"/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algn="just"/>
                <a:r>
                  <a:rPr lang="en-US" sz="2200" dirty="0"/>
                  <a:t>The faces and non-faces are encoded as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200" dirty="0"/>
                  <a:t> pixels.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2031E5-0FE8-1CFB-CD52-5BD82E17E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801D42-CEA8-98D3-0F3F-53CDC8F9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Example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A8D4CC-C0DF-1C94-3B1E-9F945BC4C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82" r="14182" b="61872"/>
          <a:stretch/>
        </p:blipFill>
        <p:spPr bwMode="auto">
          <a:xfrm>
            <a:off x="2294660" y="3114243"/>
            <a:ext cx="666750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1AEE1C-E5AA-2485-158B-144EA97B2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9" r="5844"/>
          <a:stretch/>
        </p:blipFill>
        <p:spPr bwMode="auto">
          <a:xfrm>
            <a:off x="0" y="5348580"/>
            <a:ext cx="6277841" cy="14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FAA0146-E979-E7A7-A43A-3FD189674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15554" r="3618" b="10838"/>
          <a:stretch/>
        </p:blipFill>
        <p:spPr bwMode="auto">
          <a:xfrm>
            <a:off x="6397339" y="5434446"/>
            <a:ext cx="5531428" cy="114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90D06-3FC0-6C56-B1B1-CE43B263B6EF}"/>
              </a:ext>
            </a:extLst>
          </p:cNvPr>
          <p:cNvSpPr txBox="1"/>
          <p:nvPr/>
        </p:nvSpPr>
        <p:spPr>
          <a:xfrm>
            <a:off x="133351" y="5163914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Faces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3F35E-9AC3-0302-A046-06778B8EAEE4}"/>
              </a:ext>
            </a:extLst>
          </p:cNvPr>
          <p:cNvSpPr txBox="1"/>
          <p:nvPr/>
        </p:nvSpPr>
        <p:spPr>
          <a:xfrm>
            <a:off x="6335282" y="5171566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Non-Faces</a:t>
            </a:r>
          </a:p>
        </p:txBody>
      </p:sp>
    </p:spTree>
    <p:extLst>
      <p:ext uri="{BB962C8B-B14F-4D97-AF65-F5344CB8AC3E}">
        <p14:creationId xmlns:p14="http://schemas.microsoft.com/office/powerpoint/2010/main" val="72231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97E3-C185-AD2E-0823-143CB1CF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DD80-3DC4-B03A-C7B2-647DDEF7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Replace all colors from white to black with numbers between 0 to 1.</a:t>
            </a: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2D6E4-9524-5732-848A-555CD908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6BAB4F-ED0E-9198-DA1F-28C960D7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814" y="1690688"/>
            <a:ext cx="1950027" cy="8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283A684-E957-9823-0D0B-C3D2B9A18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09" y="4401484"/>
            <a:ext cx="6667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22A1A4E6-86A4-F1ED-9E00-FCAB45DD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09" y="2406221"/>
            <a:ext cx="66675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18D58-9073-B79A-0FDC-5BC5D48BA9C2}"/>
              </a:ext>
            </a:extLst>
          </p:cNvPr>
          <p:cNvSpPr txBox="1"/>
          <p:nvPr/>
        </p:nvSpPr>
        <p:spPr>
          <a:xfrm>
            <a:off x="-15498" y="2774005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Faces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716A0-93F8-D171-5219-E9DBBB6B2800}"/>
              </a:ext>
            </a:extLst>
          </p:cNvPr>
          <p:cNvSpPr txBox="1"/>
          <p:nvPr/>
        </p:nvSpPr>
        <p:spPr>
          <a:xfrm>
            <a:off x="-15498" y="475498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Non-Faces</a:t>
            </a:r>
          </a:p>
        </p:txBody>
      </p:sp>
    </p:spTree>
    <p:extLst>
      <p:ext uri="{BB962C8B-B14F-4D97-AF65-F5344CB8AC3E}">
        <p14:creationId xmlns:p14="http://schemas.microsoft.com/office/powerpoint/2010/main" val="10842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B46F-0210-2DAA-D8B3-43E52A76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73E7-F857-D927-8615-CD762B6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Discriminative Models and Generative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0845A-C7EE-9D4F-3F18-CAA639CF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D0D0D"/>
                </a:solidFill>
              </a:rPr>
              <a:t>Machine learning models can be divided into two groups: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Discriminative models and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Generative models</a:t>
            </a:r>
          </a:p>
          <a:p>
            <a:pPr marL="0" indent="0" algn="just">
              <a:buNone/>
            </a:pPr>
            <a:endParaRPr lang="en-US" sz="2200" dirty="0"/>
          </a:p>
        </p:txBody>
      </p:sp>
      <p:pic>
        <p:nvPicPr>
          <p:cNvPr id="5" name="Picture 14" descr="Image featuring the Generative and Discriminative Models">
            <a:extLst>
              <a:ext uri="{FF2B5EF4-FFF2-40B4-BE49-F238E27FC236}">
                <a16:creationId xmlns:a16="http://schemas.microsoft.com/office/drawing/2014/main" id="{403C33AB-0B9D-FEBD-EFB2-F6DDCE58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4809" r="1104" b="2942"/>
          <a:stretch/>
        </p:blipFill>
        <p:spPr bwMode="auto">
          <a:xfrm>
            <a:off x="2092397" y="3248183"/>
            <a:ext cx="8007206" cy="3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79FA6-762D-7196-AD4C-E3DE87D252BA}"/>
              </a:ext>
            </a:extLst>
          </p:cNvPr>
          <p:cNvSpPr txBox="1"/>
          <p:nvPr/>
        </p:nvSpPr>
        <p:spPr>
          <a:xfrm>
            <a:off x="8808720" y="3321526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decision boundary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3EFE-EDEA-E37C-1027-505277B629CD}"/>
              </a:ext>
            </a:extLst>
          </p:cNvPr>
          <p:cNvSpPr txBox="1"/>
          <p:nvPr/>
        </p:nvSpPr>
        <p:spPr>
          <a:xfrm>
            <a:off x="3017520" y="3136860"/>
            <a:ext cx="28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Find probability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9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8277-E3FF-35AE-DFE5-C0E0C7D5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EA40-8615-DD32-79FF-AAF2A624A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b="0" i="0" dirty="0">
                <a:solidFill>
                  <a:srgbClr val="242424"/>
                </a:solidFill>
                <a:effectLst/>
              </a:rPr>
              <a:t>In the faces, the colors on the primary corners are much higher than the colors on the non-primary corners. </a:t>
            </a:r>
          </a:p>
          <a:p>
            <a:pPr algn="just"/>
            <a:r>
              <a:rPr lang="en-US" sz="2200" b="0" i="0" dirty="0">
                <a:solidFill>
                  <a:srgbClr val="242424"/>
                </a:solidFill>
                <a:effectLst/>
              </a:rPr>
              <a:t>In the non-faces, the order of colors can be any regardless of its position. </a:t>
            </a:r>
          </a:p>
          <a:p>
            <a:pPr algn="just"/>
            <a:r>
              <a:rPr lang="en-US" sz="2200" b="0" i="0" dirty="0">
                <a:solidFill>
                  <a:srgbClr val="242424"/>
                </a:solidFill>
                <a:effectLst/>
              </a:rPr>
              <a:t>Therefore, we can add 1st and 4th block’s color number and the other two will be subtracted.</a:t>
            </a:r>
            <a:endParaRPr lang="en-US" sz="2200" dirty="0">
              <a:solidFill>
                <a:srgbClr val="0D0D0D"/>
              </a:solidFill>
            </a:endParaRP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D9D3-AEEE-9693-E918-0F365622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64066839-E3E5-09E4-809A-440A73D6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40" y="5722937"/>
            <a:ext cx="6667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194AF6A6-BD7A-F29A-5BAB-7A9AC3E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40" y="4143314"/>
            <a:ext cx="66675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F85A8-D907-72DE-B879-D393D14BED7C}"/>
              </a:ext>
            </a:extLst>
          </p:cNvPr>
          <p:cNvSpPr txBox="1"/>
          <p:nvPr/>
        </p:nvSpPr>
        <p:spPr>
          <a:xfrm>
            <a:off x="0" y="4511098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Faces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3BF78-B7E7-9235-58E8-690D4A338758}"/>
              </a:ext>
            </a:extLst>
          </p:cNvPr>
          <p:cNvSpPr txBox="1"/>
          <p:nvPr/>
        </p:nvSpPr>
        <p:spPr>
          <a:xfrm>
            <a:off x="0" y="6076434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Encoded Non-Faces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FC02DFD-CC6C-217E-0017-B20E12B4A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18"/>
          <a:stretch/>
        </p:blipFill>
        <p:spPr bwMode="auto">
          <a:xfrm>
            <a:off x="9281508" y="4081674"/>
            <a:ext cx="1530903" cy="116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C4C4C72-4361-C2C9-27C2-6B554F18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2" r="1792" b="5854"/>
          <a:stretch/>
        </p:blipFill>
        <p:spPr bwMode="auto">
          <a:xfrm>
            <a:off x="9388629" y="5722936"/>
            <a:ext cx="1378375" cy="107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DE27E-A054-32C1-38AA-A3A68202FE7E}"/>
                  </a:ext>
                </a:extLst>
              </p:cNvPr>
              <p:cNvSpPr txBox="1"/>
              <p:nvPr/>
            </p:nvSpPr>
            <p:spPr>
              <a:xfrm>
                <a:off x="9143518" y="3840653"/>
                <a:ext cx="1763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1–0+1–0=2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DE27E-A054-32C1-38AA-A3A68202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18" y="3840653"/>
                <a:ext cx="17636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9744A2-5B5C-22A5-22FF-2FFEC4E01893}"/>
                  </a:ext>
                </a:extLst>
              </p:cNvPr>
              <p:cNvSpPr txBox="1"/>
              <p:nvPr/>
            </p:nvSpPr>
            <p:spPr>
              <a:xfrm>
                <a:off x="9054468" y="5504883"/>
                <a:ext cx="2898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dirty="0" smtClean="0">
                          <a:solidFill>
                            <a:srgbClr val="6B6B6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dirty="0" smtClean="0">
                          <a:solidFill>
                            <a:srgbClr val="6B6B6B"/>
                          </a:solidFill>
                          <a:latin typeface="Cambria Math" panose="02040503050406030204" pitchFamily="18" charset="0"/>
                        </a:rPr>
                        <m:t>.25</m:t>
                      </m:r>
                      <m:r>
                        <a:rPr lang="sv-SE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GB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v-SE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0.75</m:t>
                      </m:r>
                      <m:r>
                        <a:rPr lang="sv-SE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–0</m:t>
                      </m:r>
                      <m:r>
                        <a:rPr lang="en-GB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sv-SE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6B6B6B"/>
                          </a:solidFill>
                          <a:effectLst/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9744A2-5B5C-22A5-22FF-2FFEC4E01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468" y="5504883"/>
                <a:ext cx="28985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05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10FC-3054-8B3D-DEC6-C9A47CA2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FA1A3F2-6E18-B071-68F9-01CED772E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1" t="17486" r="37472" b="68589"/>
          <a:stretch/>
        </p:blipFill>
        <p:spPr>
          <a:xfrm>
            <a:off x="8670926" y="3630624"/>
            <a:ext cx="2848739" cy="9869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6FC5-E4EB-F757-1A2D-E7612344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This is a neural network that classify input data.</a:t>
            </a:r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C852B-552E-E15E-887D-4F27397A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336A4AD-C75D-F210-7616-579B6955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89" y="2982275"/>
            <a:ext cx="4587763" cy="29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7E4C45-F7D2-DC03-9DD8-BA444A829C88}"/>
                  </a:ext>
                </a:extLst>
              </p:cNvPr>
              <p:cNvSpPr txBox="1"/>
              <p:nvPr/>
            </p:nvSpPr>
            <p:spPr>
              <a:xfrm>
                <a:off x="6160499" y="2802948"/>
                <a:ext cx="4840008" cy="797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Activation function: sigmoid function </a:t>
                </a:r>
                <a:r>
                  <a:rPr lang="en-US" b="0" i="0" dirty="0">
                    <a:solidFill>
                      <a:srgbClr val="242424"/>
                    </a:solidFill>
                    <a:effectLst/>
                    <a:latin typeface="source-serif-pro"/>
                    <a:sym typeface="Wingdings" panose="05000000000000000000" pitchFamily="2" charset="2"/>
                  </a:rPr>
                  <a:t></a:t>
                </a:r>
                <a:r>
                  <a:rPr 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dirty="0" smtClean="0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GB" b="0" i="0" dirty="0">
                  <a:solidFill>
                    <a:srgbClr val="242424"/>
                  </a:solidFill>
                  <a:effectLst/>
                  <a:latin typeface="source-serif-pro"/>
                </a:endParaRPr>
              </a:p>
              <a:p>
                <a:r>
                  <a:rPr lang="en-US" b="0" i="0" dirty="0">
                    <a:solidFill>
                      <a:srgbClr val="242424"/>
                    </a:solidFill>
                    <a:effectLst/>
                    <a:latin typeface="source-serif-pro"/>
                  </a:rPr>
                  <a:t>Sigmoid(1)=0.73 which is closer to 1.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7E4C45-F7D2-DC03-9DD8-BA444A829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499" y="2802948"/>
                <a:ext cx="4840008" cy="797654"/>
              </a:xfrm>
              <a:prstGeom prst="rect">
                <a:avLst/>
              </a:prstGeom>
              <a:blipFill>
                <a:blip r:embed="rId5"/>
                <a:stretch>
                  <a:fillRect l="-1134" b="-1145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5F403B-E141-F1D1-9BD0-D631C1766CE4}"/>
              </a:ext>
            </a:extLst>
          </p:cNvPr>
          <p:cNvSpPr txBox="1"/>
          <p:nvPr/>
        </p:nvSpPr>
        <p:spPr>
          <a:xfrm>
            <a:off x="6190266" y="4367882"/>
            <a:ext cx="3847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discriminator identifies it as a face.</a:t>
            </a:r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B5597-271A-9AE6-266A-95A4A3B9863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32157" y="3600602"/>
            <a:ext cx="1248346" cy="7607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74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FA22-C12F-1686-1ADE-9AB55650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6C395-0078-2E2E-AFFB-78C3DF5B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This is a neural network that classify input data.</a:t>
            </a:r>
            <a:endParaRPr lang="en-US" sz="2200" dirty="0">
              <a:solidFill>
                <a:srgbClr val="0D0D0D"/>
              </a:solidFill>
            </a:endParaRPr>
          </a:p>
          <a:p>
            <a:pPr marL="0" indent="0" algn="just">
              <a:buNone/>
            </a:pPr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1D8B5-45FB-026A-FE00-B7B1C31E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1F36E-92A6-015F-2FA3-DC66837EF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22567" r="48734" b="35759"/>
          <a:stretch/>
        </p:blipFill>
        <p:spPr>
          <a:xfrm>
            <a:off x="2297237" y="2826329"/>
            <a:ext cx="4093515" cy="2940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4EF12C-ABFC-13A0-7186-1F2B58DED4C6}"/>
              </a:ext>
            </a:extLst>
          </p:cNvPr>
          <p:cNvSpPr txBox="1"/>
          <p:nvPr/>
        </p:nvSpPr>
        <p:spPr>
          <a:xfrm>
            <a:off x="7448957" y="4261519"/>
            <a:ext cx="43009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discriminator identifies it as a non-face.</a:t>
            </a:r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1451E7-488B-BBE8-C9E5-3A1765B6D7F3}"/>
              </a:ext>
            </a:extLst>
          </p:cNvPr>
          <p:cNvSpPr/>
          <p:nvPr/>
        </p:nvSpPr>
        <p:spPr>
          <a:xfrm>
            <a:off x="7876309" y="5455227"/>
            <a:ext cx="467591" cy="529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0487F0-33CF-7594-AB41-425D9884422E}"/>
                  </a:ext>
                </a:extLst>
              </p:cNvPr>
              <p:cNvSpPr txBox="1"/>
              <p:nvPr/>
            </p:nvSpPr>
            <p:spPr>
              <a:xfrm>
                <a:off x="6304669" y="4046075"/>
                <a:ext cx="22885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0487F0-33CF-7594-AB41-425D9884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9" y="4046075"/>
                <a:ext cx="228857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566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A7790-3082-C7F5-DB0E-DE6366D3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621F5-C411-4A6F-AF11-69B87B55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200" dirty="0"/>
                  <a:t>This is a neural network that would build a face. </a:t>
                </a:r>
              </a:p>
              <a:p>
                <a:pPr algn="just"/>
                <a:r>
                  <a:rPr lang="en-US" sz="2200" dirty="0"/>
                  <a:t>First start by choosing a number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, which is a random number between 0 and 1. </a:t>
                </a:r>
              </a:p>
              <a:p>
                <a:pPr lvl="1" algn="just"/>
                <a:r>
                  <a:rPr lang="en-US" sz="2000" dirty="0"/>
                  <a:t>In general,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/>
                  <a:t> would be a vector that comes from a fixed distribution. </a:t>
                </a:r>
              </a:p>
              <a:p>
                <a:pPr algn="just"/>
                <a:r>
                  <a:rPr lang="en-US" sz="2200" dirty="0"/>
                  <a:t>Then we would build a neural network that would help to build a face.</a:t>
                </a:r>
                <a:endParaRPr lang="en-US" sz="2200" dirty="0">
                  <a:solidFill>
                    <a:srgbClr val="0D0D0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621F5-C411-4A6F-AF11-69B87B55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7853729-4C94-AD4C-A211-8DC49350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E6700-93DF-8F81-64FC-24A71AFDD694}"/>
              </a:ext>
            </a:extLst>
          </p:cNvPr>
          <p:cNvSpPr/>
          <p:nvPr/>
        </p:nvSpPr>
        <p:spPr>
          <a:xfrm>
            <a:off x="7876309" y="5455227"/>
            <a:ext cx="467591" cy="529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B187C2C-B8DB-B6F8-03CE-738FF971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4" y="3703339"/>
            <a:ext cx="5716731" cy="29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6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846F3-1C4E-0974-068D-03844E4D5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3153-5E5B-1390-CB74-560D69087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In the training process of a GAN, the training typically alternates between two phases: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Train Discriminator (Fix Generator):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During this phase, the generator is fixed, meaning its parameters are not updated.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discriminator is trained using real and fake data to improve its ability to distinguish between real and generated samples.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objective is to update the discriminator's parameters to better classify real and fake data, making it more challenging for the generator to fool it.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Train Generator (Fix Discriminator):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In this phase, the discriminator is fixed, and its parameters are not updated.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generator is trained to generate more realistic data that can fool the fixed discriminator.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goal is to update the generator's parameters to produce samples that are more difficult for the discriminator to differentiate from real data.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This alternating training process creates an adversarial dynamic between the generator and discriminator, leading to mutual improvement.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34D86-B87F-097A-E006-2AEF4D39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Training Steps</a:t>
            </a:r>
          </a:p>
        </p:txBody>
      </p:sp>
    </p:spTree>
    <p:extLst>
      <p:ext uri="{BB962C8B-B14F-4D97-AF65-F5344CB8AC3E}">
        <p14:creationId xmlns:p14="http://schemas.microsoft.com/office/powerpoint/2010/main" val="403480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45C8-1C7F-E666-7B13-4D541E49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3BC7B-7C26-9FD6-3791-5690513D6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loss in GANs aims to guide the training of both the discriminator and the generator.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standard GAN loss function, also known as the min-max loss.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>
                        <m:sSubPr>
                          <m:ctrlP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GB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3BC7B-7C26-9FD6-3791-5690513D6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E9BE49-CC2D-8014-210A-4BC45949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Loss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20CF1F-D7EA-3111-2FCE-3C2A26D0D06C}"/>
              </a:ext>
            </a:extLst>
          </p:cNvPr>
          <p:cNvSpPr/>
          <p:nvPr/>
        </p:nvSpPr>
        <p:spPr>
          <a:xfrm>
            <a:off x="1839191" y="4034701"/>
            <a:ext cx="1652155" cy="11815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Generator Net</a:t>
            </a:r>
            <a:endParaRPr lang="sv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513A9-9A6C-FA6B-6C55-55B90562870C}"/>
              </a:ext>
            </a:extLst>
          </p:cNvPr>
          <p:cNvSpPr/>
          <p:nvPr/>
        </p:nvSpPr>
        <p:spPr>
          <a:xfrm>
            <a:off x="5933209" y="4667103"/>
            <a:ext cx="2150918" cy="893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Discriminator</a:t>
            </a:r>
          </a:p>
          <a:p>
            <a:pPr algn="ctr"/>
            <a:r>
              <a:rPr lang="en-GB" dirty="0"/>
              <a:t>Net</a:t>
            </a:r>
            <a:endParaRPr lang="sv-SE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87782A0-FEF5-86C4-1F35-ADDBA449B7C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58736" y="5113912"/>
            <a:ext cx="3574473" cy="973714"/>
          </a:xfrm>
          <a:prstGeom prst="curvedConnector3">
            <a:avLst>
              <a:gd name="adj1" fmla="val 58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0474C1-D1BF-83F2-BFC0-224B43A7445F}"/>
                  </a:ext>
                </a:extLst>
              </p:cNvPr>
              <p:cNvSpPr txBox="1"/>
              <p:nvPr/>
            </p:nvSpPr>
            <p:spPr>
              <a:xfrm>
                <a:off x="1256294" y="5742182"/>
                <a:ext cx="2141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: Real Training data</a:t>
                </a:r>
                <a:endParaRPr lang="sv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0474C1-D1BF-83F2-BFC0-224B43A74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94" y="5742182"/>
                <a:ext cx="2141164" cy="369332"/>
              </a:xfrm>
              <a:prstGeom prst="rect">
                <a:avLst/>
              </a:prstGeom>
              <a:blipFill>
                <a:blip r:embed="rId4"/>
                <a:stretch>
                  <a:fillRect t="-9836" r="-1140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B9EADD4-E0A4-9411-5E4E-1E8264C4A15E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491346" y="4625467"/>
            <a:ext cx="2441863" cy="3028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A739C7-23BA-398F-1629-4C3AAB54E02F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57200" y="4625467"/>
            <a:ext cx="1381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BEEC14-3F9D-324B-2153-EC9D1E1A7653}"/>
                  </a:ext>
                </a:extLst>
              </p:cNvPr>
              <p:cNvSpPr txBox="1"/>
              <p:nvPr/>
            </p:nvSpPr>
            <p:spPr>
              <a:xfrm>
                <a:off x="-27489" y="4256135"/>
                <a:ext cx="1899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: Sampled vector</a:t>
                </a:r>
                <a:endParaRPr lang="sv-S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BEEC14-3F9D-324B-2153-EC9D1E1A7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489" y="4256135"/>
                <a:ext cx="1899431" cy="369332"/>
              </a:xfrm>
              <a:prstGeom prst="rect">
                <a:avLst/>
              </a:prstGeom>
              <a:blipFill>
                <a:blip r:embed="rId5"/>
                <a:stretch>
                  <a:fillRect t="-8197" r="-2244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66F1B8-9EB9-F6C2-3BCC-D70925E2BA05}"/>
                  </a:ext>
                </a:extLst>
              </p:cNvPr>
              <p:cNvSpPr txBox="1"/>
              <p:nvPr/>
            </p:nvSpPr>
            <p:spPr>
              <a:xfrm>
                <a:off x="3526059" y="4133169"/>
                <a:ext cx="737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  <a:endParaRPr lang="sv-S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66F1B8-9EB9-F6C2-3BCC-D70925E2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059" y="4133169"/>
                <a:ext cx="737446" cy="369332"/>
              </a:xfrm>
              <a:prstGeom prst="rect">
                <a:avLst/>
              </a:prstGeom>
              <a:blipFill>
                <a:blip r:embed="rId6"/>
                <a:stretch>
                  <a:fillRect t="-8197" r="-661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8C798E-2F90-8B5B-54E4-2835B3E4251B}"/>
                  </a:ext>
                </a:extLst>
              </p:cNvPr>
              <p:cNvSpPr txBox="1"/>
              <p:nvPr/>
            </p:nvSpPr>
            <p:spPr>
              <a:xfrm>
                <a:off x="4146434" y="4031152"/>
                <a:ext cx="302502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Output of the generator when given the vector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8C798E-2F90-8B5B-54E4-2835B3E42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434" y="4031152"/>
                <a:ext cx="3025025" cy="646331"/>
              </a:xfrm>
              <a:prstGeom prst="rect">
                <a:avLst/>
              </a:prstGeom>
              <a:blipFill>
                <a:blip r:embed="rId7"/>
                <a:stretch>
                  <a:fillRect l="-1613" t="-4717" r="-2419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F40876-8900-2060-25D4-6236CF8C13F9}"/>
              </a:ext>
            </a:extLst>
          </p:cNvPr>
          <p:cNvCxnSpPr/>
          <p:nvPr/>
        </p:nvCxnSpPr>
        <p:spPr>
          <a:xfrm>
            <a:off x="8084127" y="4824410"/>
            <a:ext cx="924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887E4F-20FA-1291-6B5B-B5711DD8797D}"/>
              </a:ext>
            </a:extLst>
          </p:cNvPr>
          <p:cNvCxnSpPr/>
          <p:nvPr/>
        </p:nvCxnSpPr>
        <p:spPr>
          <a:xfrm>
            <a:off x="8084127" y="5465183"/>
            <a:ext cx="924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486B45-71B5-BDDC-E134-523F5BEBC79C}"/>
                  </a:ext>
                </a:extLst>
              </p:cNvPr>
              <p:cNvSpPr txBox="1"/>
              <p:nvPr/>
            </p:nvSpPr>
            <p:spPr>
              <a:xfrm>
                <a:off x="8546522" y="4801408"/>
                <a:ext cx="761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486B45-71B5-BDDC-E134-523F5BEB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522" y="4801408"/>
                <a:ext cx="76129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5EE8BE1-F1F2-F8B2-8F31-2DA4A9173A13}"/>
              </a:ext>
            </a:extLst>
          </p:cNvPr>
          <p:cNvSpPr txBox="1"/>
          <p:nvPr/>
        </p:nvSpPr>
        <p:spPr>
          <a:xfrm>
            <a:off x="9497290" y="4487085"/>
            <a:ext cx="2769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Output of the discriminator when given real training data from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BAB1EF-6CEB-3870-0B0D-9EABF530B29A}"/>
                  </a:ext>
                </a:extLst>
              </p:cNvPr>
              <p:cNvSpPr txBox="1"/>
              <p:nvPr/>
            </p:nvSpPr>
            <p:spPr>
              <a:xfrm>
                <a:off x="8628268" y="5451870"/>
                <a:ext cx="1011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/>
                  <a:t>D(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BAB1EF-6CEB-3870-0B0D-9EABF530B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268" y="5451870"/>
                <a:ext cx="1011367" cy="369332"/>
              </a:xfrm>
              <a:prstGeom prst="rect">
                <a:avLst/>
              </a:prstGeom>
              <a:blipFill>
                <a:blip r:embed="rId9"/>
                <a:stretch>
                  <a:fillRect l="-4819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79892F8-7896-4C2B-B80B-73FF24681AC8}"/>
              </a:ext>
            </a:extLst>
          </p:cNvPr>
          <p:cNvSpPr txBox="1"/>
          <p:nvPr/>
        </p:nvSpPr>
        <p:spPr>
          <a:xfrm>
            <a:off x="9497291" y="5465183"/>
            <a:ext cx="2769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Output of the discriminator when given fake generated data or G(Z).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6DA1B3-54DF-DAB2-E3AF-0DFB0F6FA75C}"/>
                  </a:ext>
                </a:extLst>
              </p:cNvPr>
              <p:cNvSpPr txBox="1"/>
              <p:nvPr/>
            </p:nvSpPr>
            <p:spPr>
              <a:xfrm>
                <a:off x="4997980" y="5948907"/>
                <a:ext cx="37615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solidFill>
                      <a:srgbClr val="242424"/>
                    </a:solidFill>
                    <a:effectLst/>
                  </a:rPr>
                  <a:t>we label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i="0" dirty="0">
                    <a:solidFill>
                      <a:srgbClr val="242424"/>
                    </a:solidFill>
                    <a:effectLst/>
                  </a:rPr>
                  <a:t> as 1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1600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600" b="1" i="0" dirty="0">
                    <a:solidFill>
                      <a:srgbClr val="242424"/>
                    </a:solidFill>
                    <a:effectLst/>
                  </a:rPr>
                  <a:t> as 0</a:t>
                </a:r>
                <a:endParaRPr lang="en-GB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6DA1B3-54DF-DAB2-E3AF-0DFB0F6F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980" y="5948907"/>
                <a:ext cx="3761509" cy="338554"/>
              </a:xfrm>
              <a:prstGeom prst="rect">
                <a:avLst/>
              </a:prstGeom>
              <a:blipFill>
                <a:blip r:embed="rId10"/>
                <a:stretch>
                  <a:fillRect l="-972" t="-5455" b="-2363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89AF802-1F0A-F93C-4EB6-A79AB57EDF31}"/>
              </a:ext>
            </a:extLst>
          </p:cNvPr>
          <p:cNvSpPr txBox="1"/>
          <p:nvPr/>
        </p:nvSpPr>
        <p:spPr>
          <a:xfrm>
            <a:off x="2982192" y="6276235"/>
            <a:ext cx="6344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For real data samples, the discriminator aims to output a probability close to 1 (real), and for fake samples, it aims to output a probability close to 0 (fake).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8066DD5-AD2F-E3C2-D06E-66136BFCCD2E}"/>
              </a:ext>
            </a:extLst>
          </p:cNvPr>
          <p:cNvSpPr/>
          <p:nvPr/>
        </p:nvSpPr>
        <p:spPr>
          <a:xfrm>
            <a:off x="72599" y="5235121"/>
            <a:ext cx="1071431" cy="1070264"/>
          </a:xfrm>
          <a:custGeom>
            <a:avLst/>
            <a:gdLst>
              <a:gd name="connsiteX0" fmla="*/ 32341 w 1071431"/>
              <a:gd name="connsiteY0" fmla="*/ 800100 h 1070264"/>
              <a:gd name="connsiteX1" fmla="*/ 1168 w 1071431"/>
              <a:gd name="connsiteY1" fmla="*/ 696191 h 1070264"/>
              <a:gd name="connsiteX2" fmla="*/ 105077 w 1071431"/>
              <a:gd name="connsiteY2" fmla="*/ 550718 h 1070264"/>
              <a:gd name="connsiteX3" fmla="*/ 157031 w 1071431"/>
              <a:gd name="connsiteY3" fmla="*/ 529936 h 1070264"/>
              <a:gd name="connsiteX4" fmla="*/ 198595 w 1071431"/>
              <a:gd name="connsiteY4" fmla="*/ 509154 h 1070264"/>
              <a:gd name="connsiteX5" fmla="*/ 271331 w 1071431"/>
              <a:gd name="connsiteY5" fmla="*/ 477982 h 1070264"/>
              <a:gd name="connsiteX6" fmla="*/ 292113 w 1071431"/>
              <a:gd name="connsiteY6" fmla="*/ 415636 h 1070264"/>
              <a:gd name="connsiteX7" fmla="*/ 333677 w 1071431"/>
              <a:gd name="connsiteY7" fmla="*/ 228600 h 1070264"/>
              <a:gd name="connsiteX8" fmla="*/ 375241 w 1071431"/>
              <a:gd name="connsiteY8" fmla="*/ 218209 h 1070264"/>
              <a:gd name="connsiteX9" fmla="*/ 520713 w 1071431"/>
              <a:gd name="connsiteY9" fmla="*/ 187036 h 1070264"/>
              <a:gd name="connsiteX10" fmla="*/ 572668 w 1071431"/>
              <a:gd name="connsiteY10" fmla="*/ 166254 h 1070264"/>
              <a:gd name="connsiteX11" fmla="*/ 686968 w 1071431"/>
              <a:gd name="connsiteY11" fmla="*/ 124691 h 1070264"/>
              <a:gd name="connsiteX12" fmla="*/ 738922 w 1071431"/>
              <a:gd name="connsiteY12" fmla="*/ 93518 h 1070264"/>
              <a:gd name="connsiteX13" fmla="*/ 811659 w 1071431"/>
              <a:gd name="connsiteY13" fmla="*/ 10391 h 1070264"/>
              <a:gd name="connsiteX14" fmla="*/ 874004 w 1071431"/>
              <a:gd name="connsiteY14" fmla="*/ 0 h 1070264"/>
              <a:gd name="connsiteX15" fmla="*/ 957131 w 1071431"/>
              <a:gd name="connsiteY15" fmla="*/ 20782 h 1070264"/>
              <a:gd name="connsiteX16" fmla="*/ 967522 w 1071431"/>
              <a:gd name="connsiteY16" fmla="*/ 51954 h 1070264"/>
              <a:gd name="connsiteX17" fmla="*/ 988304 w 1071431"/>
              <a:gd name="connsiteY17" fmla="*/ 238991 h 1070264"/>
              <a:gd name="connsiteX18" fmla="*/ 1050650 w 1071431"/>
              <a:gd name="connsiteY18" fmla="*/ 332509 h 1070264"/>
              <a:gd name="connsiteX19" fmla="*/ 1040259 w 1071431"/>
              <a:gd name="connsiteY19" fmla="*/ 477982 h 1070264"/>
              <a:gd name="connsiteX20" fmla="*/ 1009086 w 1071431"/>
              <a:gd name="connsiteY20" fmla="*/ 529936 h 1070264"/>
              <a:gd name="connsiteX21" fmla="*/ 1061041 w 1071431"/>
              <a:gd name="connsiteY21" fmla="*/ 675409 h 1070264"/>
              <a:gd name="connsiteX22" fmla="*/ 1071431 w 1071431"/>
              <a:gd name="connsiteY22" fmla="*/ 706582 h 1070264"/>
              <a:gd name="connsiteX23" fmla="*/ 1040259 w 1071431"/>
              <a:gd name="connsiteY23" fmla="*/ 789709 h 1070264"/>
              <a:gd name="connsiteX24" fmla="*/ 977913 w 1071431"/>
              <a:gd name="connsiteY24" fmla="*/ 810491 h 1070264"/>
              <a:gd name="connsiteX25" fmla="*/ 718141 w 1071431"/>
              <a:gd name="connsiteY25" fmla="*/ 904009 h 1070264"/>
              <a:gd name="connsiteX26" fmla="*/ 676577 w 1071431"/>
              <a:gd name="connsiteY26" fmla="*/ 1007918 h 1070264"/>
              <a:gd name="connsiteX27" fmla="*/ 635013 w 1071431"/>
              <a:gd name="connsiteY27" fmla="*/ 1039091 h 1070264"/>
              <a:gd name="connsiteX28" fmla="*/ 510322 w 1071431"/>
              <a:gd name="connsiteY28" fmla="*/ 1070264 h 1070264"/>
              <a:gd name="connsiteX29" fmla="*/ 437586 w 1071431"/>
              <a:gd name="connsiteY29" fmla="*/ 1059873 h 1070264"/>
              <a:gd name="connsiteX30" fmla="*/ 250550 w 1071431"/>
              <a:gd name="connsiteY30" fmla="*/ 914400 h 1070264"/>
              <a:gd name="connsiteX31" fmla="*/ 73904 w 1071431"/>
              <a:gd name="connsiteY31" fmla="*/ 914400 h 1070264"/>
              <a:gd name="connsiteX32" fmla="*/ 42731 w 1071431"/>
              <a:gd name="connsiteY32" fmla="*/ 893618 h 1070264"/>
              <a:gd name="connsiteX33" fmla="*/ 32341 w 1071431"/>
              <a:gd name="connsiteY33" fmla="*/ 800100 h 107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71431" h="1070264">
                <a:moveTo>
                  <a:pt x="32341" y="800100"/>
                </a:moveTo>
                <a:cubicBezTo>
                  <a:pt x="25414" y="767196"/>
                  <a:pt x="-6449" y="712271"/>
                  <a:pt x="1168" y="696191"/>
                </a:cubicBezTo>
                <a:cubicBezTo>
                  <a:pt x="26678" y="642337"/>
                  <a:pt x="64321" y="594192"/>
                  <a:pt x="105077" y="550718"/>
                </a:cubicBezTo>
                <a:cubicBezTo>
                  <a:pt x="117834" y="537111"/>
                  <a:pt x="139987" y="537511"/>
                  <a:pt x="157031" y="529936"/>
                </a:cubicBezTo>
                <a:cubicBezTo>
                  <a:pt x="171186" y="523645"/>
                  <a:pt x="184357" y="515256"/>
                  <a:pt x="198595" y="509154"/>
                </a:cubicBezTo>
                <a:cubicBezTo>
                  <a:pt x="305610" y="463292"/>
                  <a:pt x="133497" y="546900"/>
                  <a:pt x="271331" y="477982"/>
                </a:cubicBezTo>
                <a:cubicBezTo>
                  <a:pt x="278258" y="457200"/>
                  <a:pt x="286800" y="436888"/>
                  <a:pt x="292113" y="415636"/>
                </a:cubicBezTo>
                <a:cubicBezTo>
                  <a:pt x="307977" y="352181"/>
                  <a:pt x="300588" y="290050"/>
                  <a:pt x="333677" y="228600"/>
                </a:cubicBezTo>
                <a:cubicBezTo>
                  <a:pt x="340448" y="216026"/>
                  <a:pt x="361300" y="221307"/>
                  <a:pt x="375241" y="218209"/>
                </a:cubicBezTo>
                <a:cubicBezTo>
                  <a:pt x="423652" y="207451"/>
                  <a:pt x="474668" y="205454"/>
                  <a:pt x="520713" y="187036"/>
                </a:cubicBezTo>
                <a:cubicBezTo>
                  <a:pt x="538031" y="180109"/>
                  <a:pt x="555139" y="172628"/>
                  <a:pt x="572668" y="166254"/>
                </a:cubicBezTo>
                <a:cubicBezTo>
                  <a:pt x="608236" y="153320"/>
                  <a:pt x="652542" y="141904"/>
                  <a:pt x="686968" y="124691"/>
                </a:cubicBezTo>
                <a:cubicBezTo>
                  <a:pt x="705032" y="115659"/>
                  <a:pt x="721604" y="103909"/>
                  <a:pt x="738922" y="93518"/>
                </a:cubicBezTo>
                <a:cubicBezTo>
                  <a:pt x="753315" y="74328"/>
                  <a:pt x="790134" y="21154"/>
                  <a:pt x="811659" y="10391"/>
                </a:cubicBezTo>
                <a:cubicBezTo>
                  <a:pt x="830503" y="969"/>
                  <a:pt x="853222" y="3464"/>
                  <a:pt x="874004" y="0"/>
                </a:cubicBezTo>
                <a:cubicBezTo>
                  <a:pt x="901713" y="6927"/>
                  <a:pt x="932163" y="6911"/>
                  <a:pt x="957131" y="20782"/>
                </a:cubicBezTo>
                <a:cubicBezTo>
                  <a:pt x="966705" y="26101"/>
                  <a:pt x="965973" y="41111"/>
                  <a:pt x="967522" y="51954"/>
                </a:cubicBezTo>
                <a:cubicBezTo>
                  <a:pt x="976393" y="114053"/>
                  <a:pt x="974978" y="177693"/>
                  <a:pt x="988304" y="238991"/>
                </a:cubicBezTo>
                <a:cubicBezTo>
                  <a:pt x="992394" y="257804"/>
                  <a:pt x="1038224" y="315941"/>
                  <a:pt x="1050650" y="332509"/>
                </a:cubicBezTo>
                <a:cubicBezTo>
                  <a:pt x="1047186" y="381000"/>
                  <a:pt x="1050274" y="430410"/>
                  <a:pt x="1040259" y="477982"/>
                </a:cubicBezTo>
                <a:cubicBezTo>
                  <a:pt x="1036098" y="497745"/>
                  <a:pt x="1006972" y="509851"/>
                  <a:pt x="1009086" y="529936"/>
                </a:cubicBezTo>
                <a:cubicBezTo>
                  <a:pt x="1014476" y="581144"/>
                  <a:pt x="1043904" y="626854"/>
                  <a:pt x="1061041" y="675409"/>
                </a:cubicBezTo>
                <a:cubicBezTo>
                  <a:pt x="1064686" y="685738"/>
                  <a:pt x="1071431" y="706582"/>
                  <a:pt x="1071431" y="706582"/>
                </a:cubicBezTo>
                <a:cubicBezTo>
                  <a:pt x="1061040" y="734291"/>
                  <a:pt x="1060056" y="767713"/>
                  <a:pt x="1040259" y="789709"/>
                </a:cubicBezTo>
                <a:cubicBezTo>
                  <a:pt x="1025605" y="805992"/>
                  <a:pt x="998929" y="804310"/>
                  <a:pt x="977913" y="810491"/>
                </a:cubicBezTo>
                <a:cubicBezTo>
                  <a:pt x="786435" y="866808"/>
                  <a:pt x="935020" y="811061"/>
                  <a:pt x="718141" y="904009"/>
                </a:cubicBezTo>
                <a:cubicBezTo>
                  <a:pt x="704286" y="938645"/>
                  <a:pt x="696128" y="976147"/>
                  <a:pt x="676577" y="1007918"/>
                </a:cubicBezTo>
                <a:cubicBezTo>
                  <a:pt x="667500" y="1022667"/>
                  <a:pt x="650779" y="1031925"/>
                  <a:pt x="635013" y="1039091"/>
                </a:cubicBezTo>
                <a:cubicBezTo>
                  <a:pt x="604801" y="1052824"/>
                  <a:pt x="545324" y="1063264"/>
                  <a:pt x="510322" y="1070264"/>
                </a:cubicBezTo>
                <a:cubicBezTo>
                  <a:pt x="486077" y="1066800"/>
                  <a:pt x="460024" y="1069690"/>
                  <a:pt x="437586" y="1059873"/>
                </a:cubicBezTo>
                <a:cubicBezTo>
                  <a:pt x="374463" y="1032257"/>
                  <a:pt x="299600" y="958000"/>
                  <a:pt x="250550" y="914400"/>
                </a:cubicBezTo>
                <a:cubicBezTo>
                  <a:pt x="177109" y="932760"/>
                  <a:pt x="185484" y="935321"/>
                  <a:pt x="73904" y="914400"/>
                </a:cubicBezTo>
                <a:cubicBezTo>
                  <a:pt x="61629" y="912099"/>
                  <a:pt x="53122" y="900545"/>
                  <a:pt x="42731" y="893618"/>
                </a:cubicBezTo>
                <a:cubicBezTo>
                  <a:pt x="9777" y="838694"/>
                  <a:pt x="39268" y="833004"/>
                  <a:pt x="32341" y="80010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7BC32A-7249-2326-882E-3F40271BB447}"/>
              </a:ext>
            </a:extLst>
          </p:cNvPr>
          <p:cNvSpPr/>
          <p:nvPr/>
        </p:nvSpPr>
        <p:spPr>
          <a:xfrm>
            <a:off x="776885" y="5445232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E45F00-001E-1334-828B-7B9EC60871C0}"/>
              </a:ext>
            </a:extLst>
          </p:cNvPr>
          <p:cNvSpPr/>
          <p:nvPr/>
        </p:nvSpPr>
        <p:spPr>
          <a:xfrm>
            <a:off x="929285" y="5597632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CE8E21-D65A-1492-2C9E-E117C8DEC937}"/>
              </a:ext>
            </a:extLst>
          </p:cNvPr>
          <p:cNvSpPr/>
          <p:nvPr/>
        </p:nvSpPr>
        <p:spPr>
          <a:xfrm>
            <a:off x="920384" y="5802681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6E1A86-5F34-FBB9-54D1-35CA2AC6BAF7}"/>
              </a:ext>
            </a:extLst>
          </p:cNvPr>
          <p:cNvSpPr/>
          <p:nvPr/>
        </p:nvSpPr>
        <p:spPr>
          <a:xfrm>
            <a:off x="416885" y="5682681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AD1B2D3-E9F1-20DD-5288-052EC6CED1C7}"/>
              </a:ext>
            </a:extLst>
          </p:cNvPr>
          <p:cNvSpPr/>
          <p:nvPr/>
        </p:nvSpPr>
        <p:spPr>
          <a:xfrm>
            <a:off x="707128" y="5885130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F2F2AC4-8CCD-8A11-670E-47E507751CEB}"/>
              </a:ext>
            </a:extLst>
          </p:cNvPr>
          <p:cNvSpPr/>
          <p:nvPr/>
        </p:nvSpPr>
        <p:spPr>
          <a:xfrm>
            <a:off x="541599" y="5464875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7DB6A84-5613-C59E-7B7A-D6116C6D4714}"/>
              </a:ext>
            </a:extLst>
          </p:cNvPr>
          <p:cNvSpPr/>
          <p:nvPr/>
        </p:nvSpPr>
        <p:spPr>
          <a:xfrm>
            <a:off x="479496" y="5930727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0D2271-69D6-43ED-BB1A-4C1DC173E329}"/>
              </a:ext>
            </a:extLst>
          </p:cNvPr>
          <p:cNvSpPr/>
          <p:nvPr/>
        </p:nvSpPr>
        <p:spPr>
          <a:xfrm>
            <a:off x="198690" y="5866532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33D10E7-D5B5-B5EC-671B-40515031D513}"/>
                  </a:ext>
                </a:extLst>
              </p:cNvPr>
              <p:cNvSpPr txBox="1"/>
              <p:nvPr/>
            </p:nvSpPr>
            <p:spPr>
              <a:xfrm>
                <a:off x="0" y="6244949"/>
                <a:ext cx="211974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GB" dirty="0"/>
                  <a:t>: distribution of areal data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33D10E7-D5B5-B5EC-671B-40515031D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44949"/>
                <a:ext cx="2119745" cy="646331"/>
              </a:xfrm>
              <a:prstGeom prst="rect">
                <a:avLst/>
              </a:prstGeom>
              <a:blipFill>
                <a:blip r:embed="rId11"/>
                <a:stretch>
                  <a:fillRect l="-2299" t="-4717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A8E6D-1A8E-D7E6-0577-25F65013E749}"/>
              </a:ext>
            </a:extLst>
          </p:cNvPr>
          <p:cNvSpPr/>
          <p:nvPr/>
        </p:nvSpPr>
        <p:spPr>
          <a:xfrm>
            <a:off x="3092084" y="4683614"/>
            <a:ext cx="1370321" cy="858147"/>
          </a:xfrm>
          <a:custGeom>
            <a:avLst/>
            <a:gdLst>
              <a:gd name="connsiteX0" fmla="*/ 32341 w 1071431"/>
              <a:gd name="connsiteY0" fmla="*/ 800100 h 1070264"/>
              <a:gd name="connsiteX1" fmla="*/ 1168 w 1071431"/>
              <a:gd name="connsiteY1" fmla="*/ 696191 h 1070264"/>
              <a:gd name="connsiteX2" fmla="*/ 105077 w 1071431"/>
              <a:gd name="connsiteY2" fmla="*/ 550718 h 1070264"/>
              <a:gd name="connsiteX3" fmla="*/ 157031 w 1071431"/>
              <a:gd name="connsiteY3" fmla="*/ 529936 h 1070264"/>
              <a:gd name="connsiteX4" fmla="*/ 198595 w 1071431"/>
              <a:gd name="connsiteY4" fmla="*/ 509154 h 1070264"/>
              <a:gd name="connsiteX5" fmla="*/ 271331 w 1071431"/>
              <a:gd name="connsiteY5" fmla="*/ 477982 h 1070264"/>
              <a:gd name="connsiteX6" fmla="*/ 292113 w 1071431"/>
              <a:gd name="connsiteY6" fmla="*/ 415636 h 1070264"/>
              <a:gd name="connsiteX7" fmla="*/ 333677 w 1071431"/>
              <a:gd name="connsiteY7" fmla="*/ 228600 h 1070264"/>
              <a:gd name="connsiteX8" fmla="*/ 375241 w 1071431"/>
              <a:gd name="connsiteY8" fmla="*/ 218209 h 1070264"/>
              <a:gd name="connsiteX9" fmla="*/ 520713 w 1071431"/>
              <a:gd name="connsiteY9" fmla="*/ 187036 h 1070264"/>
              <a:gd name="connsiteX10" fmla="*/ 572668 w 1071431"/>
              <a:gd name="connsiteY10" fmla="*/ 166254 h 1070264"/>
              <a:gd name="connsiteX11" fmla="*/ 686968 w 1071431"/>
              <a:gd name="connsiteY11" fmla="*/ 124691 h 1070264"/>
              <a:gd name="connsiteX12" fmla="*/ 738922 w 1071431"/>
              <a:gd name="connsiteY12" fmla="*/ 93518 h 1070264"/>
              <a:gd name="connsiteX13" fmla="*/ 811659 w 1071431"/>
              <a:gd name="connsiteY13" fmla="*/ 10391 h 1070264"/>
              <a:gd name="connsiteX14" fmla="*/ 874004 w 1071431"/>
              <a:gd name="connsiteY14" fmla="*/ 0 h 1070264"/>
              <a:gd name="connsiteX15" fmla="*/ 957131 w 1071431"/>
              <a:gd name="connsiteY15" fmla="*/ 20782 h 1070264"/>
              <a:gd name="connsiteX16" fmla="*/ 967522 w 1071431"/>
              <a:gd name="connsiteY16" fmla="*/ 51954 h 1070264"/>
              <a:gd name="connsiteX17" fmla="*/ 988304 w 1071431"/>
              <a:gd name="connsiteY17" fmla="*/ 238991 h 1070264"/>
              <a:gd name="connsiteX18" fmla="*/ 1050650 w 1071431"/>
              <a:gd name="connsiteY18" fmla="*/ 332509 h 1070264"/>
              <a:gd name="connsiteX19" fmla="*/ 1040259 w 1071431"/>
              <a:gd name="connsiteY19" fmla="*/ 477982 h 1070264"/>
              <a:gd name="connsiteX20" fmla="*/ 1009086 w 1071431"/>
              <a:gd name="connsiteY20" fmla="*/ 529936 h 1070264"/>
              <a:gd name="connsiteX21" fmla="*/ 1061041 w 1071431"/>
              <a:gd name="connsiteY21" fmla="*/ 675409 h 1070264"/>
              <a:gd name="connsiteX22" fmla="*/ 1071431 w 1071431"/>
              <a:gd name="connsiteY22" fmla="*/ 706582 h 1070264"/>
              <a:gd name="connsiteX23" fmla="*/ 1040259 w 1071431"/>
              <a:gd name="connsiteY23" fmla="*/ 789709 h 1070264"/>
              <a:gd name="connsiteX24" fmla="*/ 977913 w 1071431"/>
              <a:gd name="connsiteY24" fmla="*/ 810491 h 1070264"/>
              <a:gd name="connsiteX25" fmla="*/ 718141 w 1071431"/>
              <a:gd name="connsiteY25" fmla="*/ 904009 h 1070264"/>
              <a:gd name="connsiteX26" fmla="*/ 676577 w 1071431"/>
              <a:gd name="connsiteY26" fmla="*/ 1007918 h 1070264"/>
              <a:gd name="connsiteX27" fmla="*/ 635013 w 1071431"/>
              <a:gd name="connsiteY27" fmla="*/ 1039091 h 1070264"/>
              <a:gd name="connsiteX28" fmla="*/ 510322 w 1071431"/>
              <a:gd name="connsiteY28" fmla="*/ 1070264 h 1070264"/>
              <a:gd name="connsiteX29" fmla="*/ 437586 w 1071431"/>
              <a:gd name="connsiteY29" fmla="*/ 1059873 h 1070264"/>
              <a:gd name="connsiteX30" fmla="*/ 250550 w 1071431"/>
              <a:gd name="connsiteY30" fmla="*/ 914400 h 1070264"/>
              <a:gd name="connsiteX31" fmla="*/ 73904 w 1071431"/>
              <a:gd name="connsiteY31" fmla="*/ 914400 h 1070264"/>
              <a:gd name="connsiteX32" fmla="*/ 42731 w 1071431"/>
              <a:gd name="connsiteY32" fmla="*/ 893618 h 1070264"/>
              <a:gd name="connsiteX33" fmla="*/ 32341 w 1071431"/>
              <a:gd name="connsiteY33" fmla="*/ 800100 h 107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71431" h="1070264">
                <a:moveTo>
                  <a:pt x="32341" y="800100"/>
                </a:moveTo>
                <a:cubicBezTo>
                  <a:pt x="25414" y="767196"/>
                  <a:pt x="-6449" y="712271"/>
                  <a:pt x="1168" y="696191"/>
                </a:cubicBezTo>
                <a:cubicBezTo>
                  <a:pt x="26678" y="642337"/>
                  <a:pt x="64321" y="594192"/>
                  <a:pt x="105077" y="550718"/>
                </a:cubicBezTo>
                <a:cubicBezTo>
                  <a:pt x="117834" y="537111"/>
                  <a:pt x="139987" y="537511"/>
                  <a:pt x="157031" y="529936"/>
                </a:cubicBezTo>
                <a:cubicBezTo>
                  <a:pt x="171186" y="523645"/>
                  <a:pt x="184357" y="515256"/>
                  <a:pt x="198595" y="509154"/>
                </a:cubicBezTo>
                <a:cubicBezTo>
                  <a:pt x="305610" y="463292"/>
                  <a:pt x="133497" y="546900"/>
                  <a:pt x="271331" y="477982"/>
                </a:cubicBezTo>
                <a:cubicBezTo>
                  <a:pt x="278258" y="457200"/>
                  <a:pt x="286800" y="436888"/>
                  <a:pt x="292113" y="415636"/>
                </a:cubicBezTo>
                <a:cubicBezTo>
                  <a:pt x="307977" y="352181"/>
                  <a:pt x="300588" y="290050"/>
                  <a:pt x="333677" y="228600"/>
                </a:cubicBezTo>
                <a:cubicBezTo>
                  <a:pt x="340448" y="216026"/>
                  <a:pt x="361300" y="221307"/>
                  <a:pt x="375241" y="218209"/>
                </a:cubicBezTo>
                <a:cubicBezTo>
                  <a:pt x="423652" y="207451"/>
                  <a:pt x="474668" y="205454"/>
                  <a:pt x="520713" y="187036"/>
                </a:cubicBezTo>
                <a:cubicBezTo>
                  <a:pt x="538031" y="180109"/>
                  <a:pt x="555139" y="172628"/>
                  <a:pt x="572668" y="166254"/>
                </a:cubicBezTo>
                <a:cubicBezTo>
                  <a:pt x="608236" y="153320"/>
                  <a:pt x="652542" y="141904"/>
                  <a:pt x="686968" y="124691"/>
                </a:cubicBezTo>
                <a:cubicBezTo>
                  <a:pt x="705032" y="115659"/>
                  <a:pt x="721604" y="103909"/>
                  <a:pt x="738922" y="93518"/>
                </a:cubicBezTo>
                <a:cubicBezTo>
                  <a:pt x="753315" y="74328"/>
                  <a:pt x="790134" y="21154"/>
                  <a:pt x="811659" y="10391"/>
                </a:cubicBezTo>
                <a:cubicBezTo>
                  <a:pt x="830503" y="969"/>
                  <a:pt x="853222" y="3464"/>
                  <a:pt x="874004" y="0"/>
                </a:cubicBezTo>
                <a:cubicBezTo>
                  <a:pt x="901713" y="6927"/>
                  <a:pt x="932163" y="6911"/>
                  <a:pt x="957131" y="20782"/>
                </a:cubicBezTo>
                <a:cubicBezTo>
                  <a:pt x="966705" y="26101"/>
                  <a:pt x="965973" y="41111"/>
                  <a:pt x="967522" y="51954"/>
                </a:cubicBezTo>
                <a:cubicBezTo>
                  <a:pt x="976393" y="114053"/>
                  <a:pt x="974978" y="177693"/>
                  <a:pt x="988304" y="238991"/>
                </a:cubicBezTo>
                <a:cubicBezTo>
                  <a:pt x="992394" y="257804"/>
                  <a:pt x="1038224" y="315941"/>
                  <a:pt x="1050650" y="332509"/>
                </a:cubicBezTo>
                <a:cubicBezTo>
                  <a:pt x="1047186" y="381000"/>
                  <a:pt x="1050274" y="430410"/>
                  <a:pt x="1040259" y="477982"/>
                </a:cubicBezTo>
                <a:cubicBezTo>
                  <a:pt x="1036098" y="497745"/>
                  <a:pt x="1006972" y="509851"/>
                  <a:pt x="1009086" y="529936"/>
                </a:cubicBezTo>
                <a:cubicBezTo>
                  <a:pt x="1014476" y="581144"/>
                  <a:pt x="1043904" y="626854"/>
                  <a:pt x="1061041" y="675409"/>
                </a:cubicBezTo>
                <a:cubicBezTo>
                  <a:pt x="1064686" y="685738"/>
                  <a:pt x="1071431" y="706582"/>
                  <a:pt x="1071431" y="706582"/>
                </a:cubicBezTo>
                <a:cubicBezTo>
                  <a:pt x="1061040" y="734291"/>
                  <a:pt x="1060056" y="767713"/>
                  <a:pt x="1040259" y="789709"/>
                </a:cubicBezTo>
                <a:cubicBezTo>
                  <a:pt x="1025605" y="805992"/>
                  <a:pt x="998929" y="804310"/>
                  <a:pt x="977913" y="810491"/>
                </a:cubicBezTo>
                <a:cubicBezTo>
                  <a:pt x="786435" y="866808"/>
                  <a:pt x="935020" y="811061"/>
                  <a:pt x="718141" y="904009"/>
                </a:cubicBezTo>
                <a:cubicBezTo>
                  <a:pt x="704286" y="938645"/>
                  <a:pt x="696128" y="976147"/>
                  <a:pt x="676577" y="1007918"/>
                </a:cubicBezTo>
                <a:cubicBezTo>
                  <a:pt x="667500" y="1022667"/>
                  <a:pt x="650779" y="1031925"/>
                  <a:pt x="635013" y="1039091"/>
                </a:cubicBezTo>
                <a:cubicBezTo>
                  <a:pt x="604801" y="1052824"/>
                  <a:pt x="545324" y="1063264"/>
                  <a:pt x="510322" y="1070264"/>
                </a:cubicBezTo>
                <a:cubicBezTo>
                  <a:pt x="486077" y="1066800"/>
                  <a:pt x="460024" y="1069690"/>
                  <a:pt x="437586" y="1059873"/>
                </a:cubicBezTo>
                <a:cubicBezTo>
                  <a:pt x="374463" y="1032257"/>
                  <a:pt x="299600" y="958000"/>
                  <a:pt x="250550" y="914400"/>
                </a:cubicBezTo>
                <a:cubicBezTo>
                  <a:pt x="177109" y="932760"/>
                  <a:pt x="185484" y="935321"/>
                  <a:pt x="73904" y="914400"/>
                </a:cubicBezTo>
                <a:cubicBezTo>
                  <a:pt x="61629" y="912099"/>
                  <a:pt x="53122" y="900545"/>
                  <a:pt x="42731" y="893618"/>
                </a:cubicBezTo>
                <a:cubicBezTo>
                  <a:pt x="9777" y="838694"/>
                  <a:pt x="39268" y="833004"/>
                  <a:pt x="32341" y="80010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0F571FD-F075-3911-5DAD-7FA407E110C5}"/>
                  </a:ext>
                </a:extLst>
              </p:cNvPr>
              <p:cNvSpPr txBox="1"/>
              <p:nvPr/>
            </p:nvSpPr>
            <p:spPr>
              <a:xfrm>
                <a:off x="1279089" y="5110722"/>
                <a:ext cx="20640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GB" dirty="0"/>
                  <a:t>: distribution of fake data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0F571FD-F075-3911-5DAD-7FA407E1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089" y="5110722"/>
                <a:ext cx="2064008" cy="646331"/>
              </a:xfrm>
              <a:prstGeom prst="rect">
                <a:avLst/>
              </a:prstGeom>
              <a:blipFill>
                <a:blip r:embed="rId12"/>
                <a:stretch>
                  <a:fillRect l="-2663" t="-4717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AA281665-CB37-6E37-0B2D-A9A3D8F1B9FE}"/>
              </a:ext>
            </a:extLst>
          </p:cNvPr>
          <p:cNvSpPr/>
          <p:nvPr/>
        </p:nvSpPr>
        <p:spPr>
          <a:xfrm>
            <a:off x="4225387" y="5026480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B9898A-E16E-98F8-AE59-DEE55413D56D}"/>
              </a:ext>
            </a:extLst>
          </p:cNvPr>
          <p:cNvSpPr/>
          <p:nvPr/>
        </p:nvSpPr>
        <p:spPr>
          <a:xfrm>
            <a:off x="3994324" y="4874180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D53EBF-F42D-8468-5F5E-150240FF88B1}"/>
              </a:ext>
            </a:extLst>
          </p:cNvPr>
          <p:cNvSpPr/>
          <p:nvPr/>
        </p:nvSpPr>
        <p:spPr>
          <a:xfrm>
            <a:off x="3994324" y="5165882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CA40AF-D532-7CE7-582E-B73DF777630C}"/>
              </a:ext>
            </a:extLst>
          </p:cNvPr>
          <p:cNvSpPr/>
          <p:nvPr/>
        </p:nvSpPr>
        <p:spPr>
          <a:xfrm>
            <a:off x="3627145" y="4995938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0E86882-679C-C324-75D0-6B0207764EFF}"/>
              </a:ext>
            </a:extLst>
          </p:cNvPr>
          <p:cNvSpPr/>
          <p:nvPr/>
        </p:nvSpPr>
        <p:spPr>
          <a:xfrm>
            <a:off x="3638792" y="5243462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660887-D662-F4B8-F61E-2D4AF74AD77F}"/>
              </a:ext>
            </a:extLst>
          </p:cNvPr>
          <p:cNvSpPr/>
          <p:nvPr/>
        </p:nvSpPr>
        <p:spPr>
          <a:xfrm>
            <a:off x="3199846" y="5228115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0557F470-B9F2-7A5B-DECA-032E1EA1F192}"/>
              </a:ext>
            </a:extLst>
          </p:cNvPr>
          <p:cNvSpPr/>
          <p:nvPr/>
        </p:nvSpPr>
        <p:spPr>
          <a:xfrm>
            <a:off x="504201" y="6148533"/>
            <a:ext cx="143499" cy="1277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56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32D0-433E-31A9-8273-4B2E9D27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648AF-B08E-8F0A-1E11-E3405576D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loss in GANs aims to guide the training of both the discriminator and the generator.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standard GAN loss function, also known as the min-max loss.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>
                        <m:sSubPr>
                          <m:ctrlP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GB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GB" sz="2200" b="1" dirty="0">
                    <a:solidFill>
                      <a:srgbClr val="000000"/>
                    </a:solidFill>
                  </a:rPr>
                  <a:t>Discriminator gradient for update (gradient ascent):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endChr m:val="]"/>
                                  <m:ctrlP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648AF-B08E-8F0A-1E11-E3405576D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 b="-1190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FC60C0D-D775-3256-C30F-FE280845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Loss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F2E3848-BB84-A55D-0FB8-77501D15F0EE}"/>
              </a:ext>
            </a:extLst>
          </p:cNvPr>
          <p:cNvSpPr/>
          <p:nvPr/>
        </p:nvSpPr>
        <p:spPr>
          <a:xfrm rot="16200000">
            <a:off x="5089818" y="5020542"/>
            <a:ext cx="363682" cy="1648692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BC0694-4929-93A1-89EF-1C1D50CFD49D}"/>
              </a:ext>
            </a:extLst>
          </p:cNvPr>
          <p:cNvSpPr/>
          <p:nvPr/>
        </p:nvSpPr>
        <p:spPr>
          <a:xfrm rot="16200000">
            <a:off x="7386206" y="4653398"/>
            <a:ext cx="363682" cy="2382978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173D4-FE46-44F9-B15A-009714AE26DE}"/>
              </a:ext>
            </a:extLst>
          </p:cNvPr>
          <p:cNvSpPr txBox="1"/>
          <p:nvPr/>
        </p:nvSpPr>
        <p:spPr>
          <a:xfrm>
            <a:off x="3397834" y="5016714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well on real images </a:t>
            </a:r>
          </a:p>
          <a:p>
            <a:r>
              <a:rPr lang="en-US" dirty="0"/>
              <a:t>=&gt; want probability close to 1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7C10C-27C9-5F66-9F51-05754E246AE4}"/>
              </a:ext>
            </a:extLst>
          </p:cNvPr>
          <p:cNvSpPr txBox="1"/>
          <p:nvPr/>
        </p:nvSpPr>
        <p:spPr>
          <a:xfrm>
            <a:off x="6386949" y="5016714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well on fake images </a:t>
            </a:r>
          </a:p>
          <a:p>
            <a:r>
              <a:rPr lang="en-US" dirty="0"/>
              <a:t>=&gt; want probability close to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0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791DB-E7A4-A4AA-69FA-56E4921A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EAFCE-8CCF-33A8-80D5-279DA08A58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GB" sz="2200" b="1" dirty="0">
                    <a:solidFill>
                      <a:srgbClr val="000000"/>
                    </a:solidFill>
                  </a:rPr>
                  <a:t>Discriminator gradient for update (gradient ascent):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endChr m:val="]"/>
                                  <m:ctrlP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1600" dirty="0"/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GB" sz="2200" dirty="0">
                    <a:solidFill>
                      <a:srgbClr val="000000"/>
                    </a:solidFill>
                  </a:rPr>
                  <a:t>The gradients of the discriminator's loss with respect to its parameters (weights and biases) are computed using backpropagation.</a:t>
                </a:r>
              </a:p>
              <a:p>
                <a:pPr marL="755650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GB" sz="2000" dirty="0">
                    <a:solidFill>
                      <a:srgbClr val="000000"/>
                    </a:solidFill>
                  </a:rPr>
                  <a:t>They used to update the discriminator's weights in the direction that improves its discrimination capability.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discriminator will maximize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 and minimize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2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 to overall maximize the above loss function.</a:t>
                </a:r>
                <a:endParaRPr lang="en-GB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1600" dirty="0"/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EAFCE-8CCF-33A8-80D5-279DA08A58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 r="-696" b="-173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F10FA50-1D1E-7579-21AB-FED26B6A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Loss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7518E21-5603-F76F-F851-B924E2F05FD9}"/>
              </a:ext>
            </a:extLst>
          </p:cNvPr>
          <p:cNvSpPr/>
          <p:nvPr/>
        </p:nvSpPr>
        <p:spPr>
          <a:xfrm rot="16200000">
            <a:off x="7429420" y="2511805"/>
            <a:ext cx="363682" cy="1574613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20DEDA0-2327-582F-C1B5-A0031FAD3024}"/>
              </a:ext>
            </a:extLst>
          </p:cNvPr>
          <p:cNvSpPr/>
          <p:nvPr/>
        </p:nvSpPr>
        <p:spPr>
          <a:xfrm rot="16200000">
            <a:off x="9689525" y="2093764"/>
            <a:ext cx="363682" cy="2410695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29B4F-7F15-413E-6FC2-DDCD39C25625}"/>
              </a:ext>
            </a:extLst>
          </p:cNvPr>
          <p:cNvSpPr txBox="1"/>
          <p:nvPr/>
        </p:nvSpPr>
        <p:spPr>
          <a:xfrm>
            <a:off x="6317682" y="2470939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well on real images </a:t>
            </a:r>
          </a:p>
          <a:p>
            <a:r>
              <a:rPr lang="en-US" dirty="0"/>
              <a:t>=&gt; want probability close to 1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F0208-36A1-4434-6DEE-0115A9643656}"/>
              </a:ext>
            </a:extLst>
          </p:cNvPr>
          <p:cNvSpPr txBox="1"/>
          <p:nvPr/>
        </p:nvSpPr>
        <p:spPr>
          <a:xfrm>
            <a:off x="9306797" y="2470939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well on fake images </a:t>
            </a:r>
          </a:p>
          <a:p>
            <a:r>
              <a:rPr lang="en-US" dirty="0"/>
              <a:t>=&gt; want probability close to 0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B6F334-1241-60B9-739D-DED2A10B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01" y="2326426"/>
            <a:ext cx="3555510" cy="194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62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AC4A-5177-715F-5BC6-5ACD08B1D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F65543-600C-46FB-41D2-4596F16FB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loss in GANs aims to guide the training of both the discriminator and the generator.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standard GAN loss function, also known as the min-max loss.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>
                        <m:sSubPr>
                          <m:ctrlP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GB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nb-NO" sz="2200" b="1" dirty="0">
                    <a:solidFill>
                      <a:srgbClr val="000000"/>
                    </a:solidFill>
                  </a:rPr>
                  <a:t>Generator gradient for update (gradient descent):</a:t>
                </a: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sz="22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F65543-600C-46FB-41D2-4596F16FB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 b="-1190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EC5FA33-673F-8100-E2A7-4E2AD8B6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Loss Function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AE75182-D2ED-193D-60EF-76B5C9181EEC}"/>
              </a:ext>
            </a:extLst>
          </p:cNvPr>
          <p:cNvSpPr/>
          <p:nvPr/>
        </p:nvSpPr>
        <p:spPr>
          <a:xfrm rot="16200000">
            <a:off x="6385214" y="4509726"/>
            <a:ext cx="363682" cy="2431474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A0EA7-2665-7A2D-5F89-FE980FFCF6DC}"/>
              </a:ext>
            </a:extLst>
          </p:cNvPr>
          <p:cNvSpPr txBox="1"/>
          <p:nvPr/>
        </p:nvSpPr>
        <p:spPr>
          <a:xfrm>
            <a:off x="5234913" y="4897290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badly on fake images </a:t>
            </a:r>
          </a:p>
          <a:p>
            <a:r>
              <a:rPr lang="en-US" dirty="0"/>
              <a:t>=&gt; want probability close to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57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7699D-E5BD-3D23-AEAF-9A108BB1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45D6A-0720-F0F4-DCC0-A338D80BA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nb-NO" sz="2200" b="1" dirty="0">
                    <a:solidFill>
                      <a:srgbClr val="000000"/>
                    </a:solidFill>
                  </a:rPr>
                  <a:t>Generator gradient for update (gradient descent):</a:t>
                </a: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The generator will minimize the above function and to minimize it the generator must maximize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Now, it is very clear that the discriminator wants to minimize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and the generator wants to maximize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.</a:t>
                </a:r>
                <a:endParaRPr lang="en-GB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745D6A-0720-F0F4-DCC0-A338D80BA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 r="-696" b="-51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6A97F04-AFA5-4D4C-2CCF-50B34071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Loss Function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8B11AFA-E311-33E2-DB37-C94ECFA0E548}"/>
              </a:ext>
            </a:extLst>
          </p:cNvPr>
          <p:cNvSpPr/>
          <p:nvPr/>
        </p:nvSpPr>
        <p:spPr>
          <a:xfrm rot="16200000">
            <a:off x="6380019" y="2047008"/>
            <a:ext cx="363682" cy="2400302"/>
          </a:xfrm>
          <a:prstGeom prst="rightBrace">
            <a:avLst>
              <a:gd name="adj1" fmla="val 25038"/>
              <a:gd name="adj2" fmla="val 516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1CDDD-DF51-74C7-A58A-2871FCD842C9}"/>
              </a:ext>
            </a:extLst>
          </p:cNvPr>
          <p:cNvSpPr txBox="1"/>
          <p:nvPr/>
        </p:nvSpPr>
        <p:spPr>
          <a:xfrm>
            <a:off x="5214132" y="2418986"/>
            <a:ext cx="29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badly on fake images </a:t>
            </a:r>
          </a:p>
          <a:p>
            <a:r>
              <a:rPr lang="en-US" dirty="0"/>
              <a:t>=&gt; want probability close to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85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A8D8B-B7BF-96D9-C11B-F596E82D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4283-FDC9-2DD0-7386-311135E0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96BE8-C7C5-7E41-6AFD-872866AF8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b="1" i="0" dirty="0">
                    <a:solidFill>
                      <a:srgbClr val="0D0D0D"/>
                    </a:solidFill>
                    <a:effectLst/>
                  </a:rPr>
                  <a:t>Discriminative models</a:t>
                </a: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, Discriminative models are algorithms designed to directly model and </a:t>
                </a:r>
                <a:r>
                  <a:rPr lang="en-US" sz="2200" b="0" i="0" u="sng" dirty="0">
                    <a:solidFill>
                      <a:srgbClr val="0D0D0D"/>
                    </a:solidFill>
                    <a:effectLst/>
                  </a:rPr>
                  <a:t>learn the boundary between different classes</a:t>
                </a: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 or categories in a dataset. </a:t>
                </a:r>
              </a:p>
              <a:p>
                <a:pPr algn="just"/>
                <a:endParaRPr lang="en-US" sz="2200" b="0" i="0" dirty="0">
                  <a:solidFill>
                    <a:srgbClr val="0D0D0D"/>
                  </a:solidFill>
                  <a:effectLst/>
                </a:endParaRPr>
              </a:p>
              <a:p>
                <a:pPr algn="just"/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They work by estimating the conditional probability distribution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 of the output variable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 (e.g. label) given the input features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D0D0D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, focusing on finding the decision boundary that separates distinct classes, enabling classification or prediction tasks.</a:t>
                </a:r>
                <a:endParaRPr lang="en-US" sz="2200" dirty="0">
                  <a:solidFill>
                    <a:srgbClr val="0D0D0D"/>
                  </a:solidFill>
                </a:endParaRPr>
              </a:p>
              <a:p>
                <a:pPr marL="0" indent="0" algn="just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96BE8-C7C5-7E41-6AFD-872866AF8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4" descr="Image featuring the Generative and Discriminative Models">
            <a:extLst>
              <a:ext uri="{FF2B5EF4-FFF2-40B4-BE49-F238E27FC236}">
                <a16:creationId xmlns:a16="http://schemas.microsoft.com/office/drawing/2014/main" id="{576338BB-440A-F448-8007-EF7D07EC3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2" t="4809" r="1104" b="2942"/>
          <a:stretch/>
        </p:blipFill>
        <p:spPr bwMode="auto">
          <a:xfrm>
            <a:off x="4831730" y="4014311"/>
            <a:ext cx="2528540" cy="28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22E71-833C-67FD-83F3-82C538DAE850}"/>
              </a:ext>
            </a:extLst>
          </p:cNvPr>
          <p:cNvSpPr txBox="1"/>
          <p:nvPr/>
        </p:nvSpPr>
        <p:spPr>
          <a:xfrm>
            <a:off x="6799050" y="4155539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decision boundary </a:t>
            </a:r>
          </a:p>
        </p:txBody>
      </p:sp>
    </p:spTree>
    <p:extLst>
      <p:ext uri="{BB962C8B-B14F-4D97-AF65-F5344CB8AC3E}">
        <p14:creationId xmlns:p14="http://schemas.microsoft.com/office/powerpoint/2010/main" val="733789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C225-4193-4826-C578-C8C881E3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159E-9CC5-8212-6D64-5FBDB506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03BBE-776A-3F7E-014C-9F8A16C8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929" y="2373802"/>
            <a:ext cx="80962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FA9DA-5A31-AAD0-C970-FE9E748A6547}"/>
              </a:ext>
            </a:extLst>
          </p:cNvPr>
          <p:cNvSpPr txBox="1"/>
          <p:nvPr/>
        </p:nvSpPr>
        <p:spPr>
          <a:xfrm>
            <a:off x="1592550" y="4022699"/>
            <a:ext cx="1713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Random Sample</a:t>
            </a:r>
          </a:p>
        </p:txBody>
      </p:sp>
    </p:spTree>
    <p:extLst>
      <p:ext uri="{BB962C8B-B14F-4D97-AF65-F5344CB8AC3E}">
        <p14:creationId xmlns:p14="http://schemas.microsoft.com/office/powerpoint/2010/main" val="2376858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8EB8-BB16-38A3-0FD5-23FB0BDD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AD849-678F-80DA-F24A-FB1CEEB5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original GAN paper provides a pseudo-code that shows how a GAN is trained.</a:t>
            </a:r>
            <a:endParaRPr lang="en-GB" sz="2200" i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882E4-A72F-6096-814B-7DDE53CC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Pseudo-Code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991C04-1584-BFD1-B3AC-F2E33B1A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6206"/>
            <a:ext cx="7765384" cy="360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175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BA76D-E868-F684-6B18-9BDD4728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1A6D5B-5EFC-6499-AD5F-3A86762CE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Converges when Nash-equilibrium (Game Theory concept) is reached in the min max (zero-sum) game.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>
                        <m:sSubPr>
                          <m:ctrlP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GB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Nash-equilibrium in game theory is reached when the actions of one player will not change depending on the opponent's actions.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Here, this means that the GAN produces realistic images and the discriminator outputs random predictions (probabilities close to 0.5).</a:t>
                </a:r>
                <a:endParaRPr lang="en-GB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1A6D5B-5EFC-6499-AD5F-3A86762CE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3"/>
                <a:stretch>
                  <a:fillRect l="-580" t="-840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380E61-773C-0B6E-A08B-65063974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Adversarial Networks: Convergence</a:t>
            </a:r>
          </a:p>
        </p:txBody>
      </p:sp>
    </p:spTree>
    <p:extLst>
      <p:ext uri="{BB962C8B-B14F-4D97-AF65-F5344CB8AC3E}">
        <p14:creationId xmlns:p14="http://schemas.microsoft.com/office/powerpoint/2010/main" val="317733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D998-B2C1-45F9-440E-F92645D8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ED0DA-5526-83DD-7BBE-15580D1C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Training Instability:</a:t>
            </a: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i="0" dirty="0">
                <a:solidFill>
                  <a:srgbClr val="C00000"/>
                </a:solidFill>
                <a:effectLst/>
              </a:rPr>
              <a:t>Issue: </a:t>
            </a:r>
            <a:r>
              <a:rPr lang="en-US" sz="2000" b="0" i="0" dirty="0">
                <a:solidFill>
                  <a:srgbClr val="C00000"/>
                </a:solidFill>
                <a:effectLst/>
              </a:rPr>
              <a:t>GAN training can be highly sensitive to hyperparameters and network architectures, leading to instability.</a:t>
            </a:r>
          </a:p>
          <a:p>
            <a:pPr lvl="1" algn="just"/>
            <a:r>
              <a:rPr lang="en-US" sz="2000" b="1" i="0" dirty="0">
                <a:solidFill>
                  <a:srgbClr val="0D0D0D"/>
                </a:solidFill>
                <a:effectLst/>
              </a:rPr>
              <a:t>Impact: </a:t>
            </a:r>
            <a:r>
              <a:rPr lang="en-US" sz="2000" b="0" i="0" dirty="0">
                <a:solidFill>
                  <a:srgbClr val="0D0D0D"/>
                </a:solidFill>
                <a:effectLst/>
              </a:rPr>
              <a:t>Unstable training results in fluctuating losses, poor convergence, or failure to generate realistic samples.</a:t>
            </a:r>
          </a:p>
          <a:p>
            <a:pPr lvl="1" algn="just"/>
            <a:endParaRPr lang="en-US" sz="2000" b="1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Solutions:</a:t>
            </a:r>
          </a:p>
          <a:p>
            <a:pPr marL="1200150" lvl="2" indent="-285750" algn="just"/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Experiment with different learning rates, batch sizes, and network architectures.</a:t>
            </a:r>
          </a:p>
          <a:p>
            <a:pPr marL="1200150" lvl="2" indent="-285750" algn="just"/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Use regularization techniques like dropout or batch normalization to stabilize training.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2E2CE-3C71-7E0F-7826-62123386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in GAN Training</a:t>
            </a:r>
          </a:p>
        </p:txBody>
      </p:sp>
    </p:spTree>
    <p:extLst>
      <p:ext uri="{BB962C8B-B14F-4D97-AF65-F5344CB8AC3E}">
        <p14:creationId xmlns:p14="http://schemas.microsoft.com/office/powerpoint/2010/main" val="3486699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4643-2F3A-26FA-5708-E097C98B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A1B24-709B-B496-A0A4-972687306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Non-Convergence or Mode Collapse:</a:t>
            </a: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i="0" dirty="0">
                <a:solidFill>
                  <a:srgbClr val="C00000"/>
                </a:solidFill>
                <a:effectLst/>
              </a:rPr>
              <a:t>Issue: </a:t>
            </a:r>
            <a:r>
              <a:rPr lang="en-US" sz="2000" b="0" i="0" dirty="0">
                <a:solidFill>
                  <a:srgbClr val="C00000"/>
                </a:solidFill>
                <a:effectLst/>
              </a:rPr>
              <a:t>GAN training may fail to converge or suffer from mode collapse, where the generator focuses on a few modes of the data distribution. </a:t>
            </a:r>
          </a:p>
          <a:p>
            <a:pPr lvl="1" algn="just"/>
            <a:r>
              <a:rPr lang="en-US" sz="2000" b="1" dirty="0">
                <a:solidFill>
                  <a:srgbClr val="0D0D0D"/>
                </a:solidFill>
              </a:rPr>
              <a:t>Impact: </a:t>
            </a:r>
            <a:r>
              <a:rPr lang="en-US" sz="2000" dirty="0">
                <a:solidFill>
                  <a:srgbClr val="0D0D0D"/>
                </a:solidFill>
              </a:rPr>
              <a:t>Non-convergence limits model usefulness, while mode collapse leads to biased or incomplete data generation.</a:t>
            </a:r>
          </a:p>
          <a:p>
            <a:pPr lvl="1" algn="just"/>
            <a:endParaRPr lang="en-US" sz="2000" b="1" i="0" dirty="0">
              <a:solidFill>
                <a:srgbClr val="0D0D0D"/>
              </a:solidFill>
              <a:effectLst/>
            </a:endParaRPr>
          </a:p>
          <a:p>
            <a:pPr lvl="1" algn="just"/>
            <a:endParaRPr lang="en-US" sz="2000" b="1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Solutions:</a:t>
            </a:r>
          </a:p>
          <a:p>
            <a:pPr marL="1200150" lvl="2" indent="-285750" algn="just"/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Experiment with different loss functions or regularization methods.</a:t>
            </a:r>
          </a:p>
          <a:p>
            <a:pPr marL="1200150" lvl="2" indent="-285750" algn="just"/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Architectural improvements can also help mitigate these issues.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20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98A5F-4FDC-A00D-8592-78A46F6D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in GAN Training</a:t>
            </a:r>
          </a:p>
        </p:txBody>
      </p:sp>
    </p:spTree>
    <p:extLst>
      <p:ext uri="{BB962C8B-B14F-4D97-AF65-F5344CB8AC3E}">
        <p14:creationId xmlns:p14="http://schemas.microsoft.com/office/powerpoint/2010/main" val="1831288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CE7C9-407F-0AA2-5F44-108CBE99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57AE2-7A8B-3AF9-45E1-8C87D086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Evaluation and Overfitting:</a:t>
            </a: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i="0" dirty="0">
                <a:solidFill>
                  <a:srgbClr val="C00000"/>
                </a:solidFill>
                <a:effectLst/>
              </a:rPr>
              <a:t>Issue: </a:t>
            </a:r>
            <a:r>
              <a:rPr lang="en-US" sz="2000" b="0" i="0" dirty="0">
                <a:solidFill>
                  <a:srgbClr val="C00000"/>
                </a:solidFill>
                <a:effectLst/>
              </a:rPr>
              <a:t>Evaluating GAN performance is challenging, and GANs are susceptible to overfitting.</a:t>
            </a:r>
          </a:p>
          <a:p>
            <a:pPr lvl="1" algn="just"/>
            <a:r>
              <a:rPr lang="en-US" sz="2000" b="1" i="0" dirty="0">
                <a:solidFill>
                  <a:srgbClr val="0D0D0D"/>
                </a:solidFill>
                <a:effectLst/>
              </a:rPr>
              <a:t>Impact: </a:t>
            </a:r>
            <a:r>
              <a:rPr lang="en-US" sz="2000" b="0" i="0" dirty="0">
                <a:solidFill>
                  <a:srgbClr val="0D0D0D"/>
                </a:solidFill>
                <a:effectLst/>
              </a:rPr>
              <a:t>Overfitting can lead to poor generalization, where the generator only learns to replicate training data without capturing underlying distributions.</a:t>
            </a:r>
          </a:p>
          <a:p>
            <a:pPr lvl="1" algn="just"/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Solutions:</a:t>
            </a:r>
          </a:p>
          <a:p>
            <a:pPr marL="1200150" lvl="2" indent="-285750" algn="just"/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Employ cross-validation to monitor generalization during training.</a:t>
            </a:r>
          </a:p>
          <a:p>
            <a:pPr marL="1200150" lvl="2" indent="-285750" algn="just"/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Regularize the GAN model using techniques like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weight decay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or early stopping.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000" i="1" dirty="0">
              <a:solidFill>
                <a:srgbClr val="000000"/>
              </a:solidFill>
            </a:endParaRPr>
          </a:p>
          <a:p>
            <a:pPr algn="just"/>
            <a:r>
              <a:rPr lang="en-US" sz="2200" b="1" dirty="0">
                <a:solidFill>
                  <a:srgbClr val="0D0D0D"/>
                </a:solidFill>
              </a:rPr>
              <a:t>Objective of Weight Decay (L2 regularization):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The primary goal of weight decay is to penalize large weights in the neural network.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Large weights can lead to complex models that may fit the training data too closely, resulting in overfitting</a:t>
            </a:r>
            <a:r>
              <a:rPr lang="en-US" sz="2000" i="0" dirty="0">
                <a:solidFill>
                  <a:srgbClr val="0D0D0D"/>
                </a:solidFill>
                <a:effectLst/>
              </a:rPr>
              <a:t>.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GB" sz="2000" i="1" dirty="0">
              <a:solidFill>
                <a:srgbClr val="000000"/>
              </a:solidFill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2000" i="1" dirty="0">
              <a:solidFill>
                <a:srgbClr val="000000"/>
              </a:solidFill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55289-9374-D39A-8A3B-9A2FD201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in GAN Training</a:t>
            </a:r>
          </a:p>
        </p:txBody>
      </p:sp>
    </p:spTree>
    <p:extLst>
      <p:ext uri="{BB962C8B-B14F-4D97-AF65-F5344CB8AC3E}">
        <p14:creationId xmlns:p14="http://schemas.microsoft.com/office/powerpoint/2010/main" val="711213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FD5B-D319-56E4-7E96-4D1496EE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D342-1265-2026-6A81-B11E5A7E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Vanishing Gradient Problem:</a:t>
            </a:r>
          </a:p>
          <a:p>
            <a:pPr lvl="1" algn="just"/>
            <a:r>
              <a:rPr lang="en-US" sz="2000" b="1" dirty="0">
                <a:solidFill>
                  <a:srgbClr val="C00000"/>
                </a:solidFill>
              </a:rPr>
              <a:t>Issue: </a:t>
            </a:r>
            <a:r>
              <a:rPr lang="en-US" sz="2000" dirty="0">
                <a:solidFill>
                  <a:srgbClr val="C00000"/>
                </a:solidFill>
              </a:rPr>
              <a:t>During training, the gradients may vanish or become extremely small, especially in deep architectures.</a:t>
            </a:r>
          </a:p>
          <a:p>
            <a:pPr lvl="1" algn="just"/>
            <a:r>
              <a:rPr lang="en-US" sz="2000" b="1" i="0" dirty="0">
                <a:solidFill>
                  <a:srgbClr val="0D0D0D"/>
                </a:solidFill>
                <a:effectLst/>
              </a:rPr>
              <a:t>Impact: </a:t>
            </a:r>
            <a:r>
              <a:rPr lang="en-US" sz="2000" i="0" dirty="0">
                <a:solidFill>
                  <a:srgbClr val="0D0D0D"/>
                </a:solidFill>
                <a:effectLst/>
              </a:rPr>
              <a:t>This hinders the learning process, leading to slow convergence or instability in GAN training.</a:t>
            </a:r>
          </a:p>
          <a:p>
            <a:pPr lvl="1" algn="just"/>
            <a:endParaRPr lang="en-US" sz="2200" b="1" i="0" dirty="0">
              <a:solidFill>
                <a:srgbClr val="0D0D0D"/>
              </a:solidFill>
              <a:effectLst/>
            </a:endParaRPr>
          </a:p>
          <a:p>
            <a:pPr lvl="1"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Solutions:</a:t>
            </a:r>
          </a:p>
          <a:p>
            <a:pPr lvl="2" algn="just"/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Use techniques like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weight normalization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or specialized architectures to mitigate gradient vanishing.</a:t>
            </a:r>
            <a:endParaRPr lang="en-GB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GB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/>
              <a:t>Weight Normalization: </a:t>
            </a:r>
            <a:r>
              <a:rPr lang="en-US" sz="2200" dirty="0"/>
              <a:t>It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can be applied by scaling the weights of each layer to ensure they stay within a reasonable range. </a:t>
            </a:r>
            <a:endParaRPr lang="en-US" sz="2200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58E3E-FC18-15F7-C5CD-F427F559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in GAN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71602-9EE0-0507-AA79-74D3297C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7" t="64240" r="41619" b="26755"/>
          <a:stretch/>
        </p:blipFill>
        <p:spPr>
          <a:xfrm>
            <a:off x="6764782" y="5537694"/>
            <a:ext cx="4772289" cy="11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62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46E6-7F3E-AE28-E442-82FC660D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Deep Convolutional GANs (DCGANs)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59CB-D7BC-6B08-0449-C42111A68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DCGANs utilize deep convolutional neural networks in both the generator and discriminator architectures. </a:t>
            </a:r>
          </a:p>
          <a:p>
            <a:pPr algn="just"/>
            <a:r>
              <a:rPr lang="en-US" sz="2200" dirty="0"/>
              <a:t>Convolutional layers are effective in capturing spatial dependencies and hierarchical features in images, making them well-suited for image generation tasks.</a:t>
            </a:r>
            <a:endParaRPr lang="en-GB" sz="2200" dirty="0"/>
          </a:p>
        </p:txBody>
      </p:sp>
      <p:pic>
        <p:nvPicPr>
          <p:cNvPr id="19460" name="Picture 4" descr="Major components and connections in a generative adversarial network... |  Download Scientific Diagram">
            <a:extLst>
              <a:ext uri="{FF2B5EF4-FFF2-40B4-BE49-F238E27FC236}">
                <a16:creationId xmlns:a16="http://schemas.microsoft.com/office/drawing/2014/main" id="{FDEC106A-2C5C-2928-9C61-FA0194EF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73" y="3554638"/>
            <a:ext cx="4386726" cy="32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4527B-B041-8B5B-9C73-8B14017CDB81}"/>
              </a:ext>
            </a:extLst>
          </p:cNvPr>
          <p:cNvSpPr txBox="1"/>
          <p:nvPr/>
        </p:nvSpPr>
        <p:spPr>
          <a:xfrm>
            <a:off x="524316" y="3554638"/>
            <a:ext cx="32579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For the generator, it typically includes layers like: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deconvolutions,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batch normalization, and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F16B8-82A6-1C9A-BB04-B58BB44C058D}"/>
              </a:ext>
            </a:extLst>
          </p:cNvPr>
          <p:cNvSpPr txBox="1"/>
          <p:nvPr/>
        </p:nvSpPr>
        <p:spPr>
          <a:xfrm>
            <a:off x="8107508" y="3554638"/>
            <a:ext cx="4001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discriminator architecture involves: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convolutional layers,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batch normalization, and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LeakyReLU</a:t>
            </a:r>
            <a:r>
              <a:rPr lang="en-US" dirty="0"/>
              <a:t>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4073203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63060-281B-9E1F-BFE4-081554CF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D24D-DEAD-B16E-CBA0-5CBEFC56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Generative Adversarial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BD1CE-D5F3-6696-C77C-05AF6E55E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dirty="0"/>
                  <a:t>In CGANs, the generator network receives additional conditional information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alongside random noise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 as input. </a:t>
                </a:r>
              </a:p>
              <a:p>
                <a:pPr algn="just"/>
                <a:r>
                  <a:rPr lang="en-US" sz="2200" dirty="0"/>
                  <a:t>This conditioning can be in the form of class labels, attribute vectors, or any other relevant information. </a:t>
                </a:r>
              </a:p>
              <a:p>
                <a:pPr algn="just"/>
                <a:endParaRPr lang="en-US" sz="2200" dirty="0"/>
              </a:p>
              <a:p>
                <a:pPr algn="just"/>
                <a:r>
                  <a:rPr lang="en-US" sz="2200" dirty="0"/>
                  <a:t>The generator learns to generate samples that not only resemble real data but also match the specified conditional information y.</a:t>
                </a:r>
              </a:p>
              <a:p>
                <a:pPr marL="0" indent="0" algn="just">
                  <a:buNone/>
                </a:pPr>
                <a:endParaRPr lang="en-US" sz="2200" dirty="0"/>
              </a:p>
              <a:p>
                <a:pPr algn="just"/>
                <a:r>
                  <a:rPr lang="en-US" sz="2200" dirty="0"/>
                  <a:t>Similarly, the discriminator network in CGANs is conditioned on the same information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during the discrimination process. </a:t>
                </a:r>
              </a:p>
              <a:p>
                <a:pPr algn="just"/>
                <a:endParaRPr lang="en-US" sz="2200" dirty="0"/>
              </a:p>
              <a:p>
                <a:pPr algn="just"/>
                <a:r>
                  <a:rPr lang="en-US" sz="2200" dirty="0"/>
                  <a:t>It learns to distinguish between real data samples and fake samples while considering the conditional information.</a:t>
                </a: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BD1CE-D5F3-6696-C77C-05AF6E55E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541" r="-696" b="-1554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952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B9DC-4748-F6C0-CA9F-2DAFF7BB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1C46-4574-6AA0-3351-9A7514AF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Generative Adversarial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B5BA6-6D4E-EFFF-F63B-3AB5448AD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dirty="0"/>
                  <a:t>In CGANs, the generator network receives additional conditional information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alongside random noise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 as input.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B5BA6-6D4E-EFFF-F63B-3AB5448AD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541" r="-69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 descr="Architecture of (a) GAN and (b) CGAN. | Download Scientific Diagram">
            <a:extLst>
              <a:ext uri="{FF2B5EF4-FFF2-40B4-BE49-F238E27FC236}">
                <a16:creationId xmlns:a16="http://schemas.microsoft.com/office/drawing/2014/main" id="{DAD9AB23-DEB8-1AED-872C-8632E285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42" y="2579638"/>
            <a:ext cx="5734916" cy="39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E603C-0722-3DF6-0B72-1136B65490EA}"/>
              </a:ext>
            </a:extLst>
          </p:cNvPr>
          <p:cNvSpPr txBox="1"/>
          <p:nvPr/>
        </p:nvSpPr>
        <p:spPr>
          <a:xfrm>
            <a:off x="9175173" y="30964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F72B6-7E2C-16AF-F057-ECB33DA43F32}"/>
              </a:ext>
            </a:extLst>
          </p:cNvPr>
          <p:cNvSpPr txBox="1"/>
          <p:nvPr/>
        </p:nvSpPr>
        <p:spPr>
          <a:xfrm>
            <a:off x="9114483" y="5337463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CGAN</a:t>
            </a:r>
          </a:p>
        </p:txBody>
      </p:sp>
    </p:spTree>
    <p:extLst>
      <p:ext uri="{BB962C8B-B14F-4D97-AF65-F5344CB8AC3E}">
        <p14:creationId xmlns:p14="http://schemas.microsoft.com/office/powerpoint/2010/main" val="259085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43610-0C0E-6CD3-6332-E5701E660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A1E7-58DD-DF7A-9A29-38956BDB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9F25-892F-A8E7-A8ED-1B51EE0F8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b="1" i="0" dirty="0">
                <a:solidFill>
                  <a:srgbClr val="0D0D0D"/>
                </a:solidFill>
                <a:effectLst/>
              </a:rPr>
              <a:t>Generative models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focus on </a:t>
            </a:r>
            <a:r>
              <a:rPr lang="en-US" sz="2200" b="0" i="0" u="sng" dirty="0">
                <a:solidFill>
                  <a:srgbClr val="0D0D0D"/>
                </a:solidFill>
                <a:effectLst/>
              </a:rPr>
              <a:t>learning the underlying distribution of the input data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 to generate new samples that are similar to the training data.</a:t>
            </a: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  <a:p>
            <a:pPr algn="just"/>
            <a:r>
              <a:rPr lang="en-US" sz="2200" b="0" i="0" dirty="0">
                <a:solidFill>
                  <a:srgbClr val="0D0D0D"/>
                </a:solidFill>
                <a:effectLst/>
              </a:rPr>
              <a:t>These models focus on understanding how the data is generated.</a:t>
            </a:r>
          </a:p>
          <a:p>
            <a:pPr algn="just"/>
            <a:endParaRPr lang="en-US" sz="2200" dirty="0">
              <a:solidFill>
                <a:srgbClr val="0D0D0D"/>
              </a:solidFill>
            </a:endParaRPr>
          </a:p>
        </p:txBody>
      </p:sp>
      <p:pic>
        <p:nvPicPr>
          <p:cNvPr id="1028" name="Picture 4" descr="Color Image Classification">
            <a:extLst>
              <a:ext uri="{FF2B5EF4-FFF2-40B4-BE49-F238E27FC236}">
                <a16:creationId xmlns:a16="http://schemas.microsoft.com/office/drawing/2014/main" id="{3DC88CC3-430B-7B12-0BF9-79AE9A39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399" y="3500353"/>
            <a:ext cx="3452864" cy="313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CC157-F497-D0CE-E2B3-E29A48A527E4}"/>
              </a:ext>
            </a:extLst>
          </p:cNvPr>
          <p:cNvSpPr txBox="1"/>
          <p:nvPr/>
        </p:nvSpPr>
        <p:spPr>
          <a:xfrm>
            <a:off x="9436340" y="5384467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D0D0D"/>
                </a:solidFill>
              </a:rPr>
              <a:t>Samples in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67501-56CE-4C19-C1A3-C2F47EAC760F}"/>
              </a:ext>
            </a:extLst>
          </p:cNvPr>
          <p:cNvSpPr txBox="1"/>
          <p:nvPr/>
        </p:nvSpPr>
        <p:spPr>
          <a:xfrm>
            <a:off x="8184399" y="5984574"/>
            <a:ext cx="33661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D0D0D"/>
                </a:solidFill>
              </a:rPr>
              <a:t>GANs learn the distribution of samples in space</a:t>
            </a:r>
          </a:p>
        </p:txBody>
      </p:sp>
      <p:pic>
        <p:nvPicPr>
          <p:cNvPr id="7" name="Picture 14" descr="Image featuring the Generative and Discriminative Models">
            <a:extLst>
              <a:ext uri="{FF2B5EF4-FFF2-40B4-BE49-F238E27FC236}">
                <a16:creationId xmlns:a16="http://schemas.microsoft.com/office/drawing/2014/main" id="{747CD800-4E8B-1247-AEBB-EDE45563D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4809" r="36390" b="2942"/>
          <a:stretch/>
        </p:blipFill>
        <p:spPr bwMode="auto">
          <a:xfrm>
            <a:off x="569303" y="3802877"/>
            <a:ext cx="4464868" cy="27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C3176-48ED-8D89-3AF6-14EA7FAED05E}"/>
              </a:ext>
            </a:extLst>
          </p:cNvPr>
          <p:cNvSpPr txBox="1"/>
          <p:nvPr/>
        </p:nvSpPr>
        <p:spPr>
          <a:xfrm>
            <a:off x="1169659" y="3667940"/>
            <a:ext cx="28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Find probability distribution</a:t>
            </a:r>
            <a:endParaRPr lang="en-US" dirty="0"/>
          </a:p>
        </p:txBody>
      </p:sp>
      <p:pic>
        <p:nvPicPr>
          <p:cNvPr id="1026" name="Picture 2" descr="Developing a Self-Organizing Map (Part 2) | by Albert Nadal Garriga | Medium">
            <a:extLst>
              <a:ext uri="{FF2B5EF4-FFF2-40B4-BE49-F238E27FC236}">
                <a16:creationId xmlns:a16="http://schemas.microsoft.com/office/drawing/2014/main" id="{700BA60E-4C8B-B0DF-1F41-97D3AB47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29" y="3609040"/>
            <a:ext cx="2744241" cy="17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4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AEC9-CFD3-7B24-58BF-ECF25C0D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D6D6-C2AA-975B-5F2D-B9D06A855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Kuntal Ganguly, Learning Generative Adversarial Networks, </a:t>
            </a:r>
            <a:r>
              <a:rPr lang="en-US" sz="2000" dirty="0" err="1"/>
              <a:t>Packt</a:t>
            </a:r>
            <a:r>
              <a:rPr lang="en-US" sz="2000" dirty="0"/>
              <a:t>, 2017. </a:t>
            </a:r>
          </a:p>
          <a:p>
            <a:r>
              <a:rPr lang="en-US" sz="2000" dirty="0"/>
              <a:t>Rowel Atienza, Advanced Deep Learning with </a:t>
            </a:r>
            <a:r>
              <a:rPr lang="en-US" sz="2000" dirty="0" err="1"/>
              <a:t>Keras</a:t>
            </a:r>
            <a:r>
              <a:rPr lang="en-US" sz="2000" dirty="0"/>
              <a:t>, </a:t>
            </a:r>
            <a:r>
              <a:rPr lang="en-US" sz="2000" dirty="0" err="1"/>
              <a:t>Packt</a:t>
            </a:r>
            <a:r>
              <a:rPr lang="en-US" sz="2000" dirty="0"/>
              <a:t>, 2018.</a:t>
            </a:r>
          </a:p>
          <a:p>
            <a:r>
              <a:rPr lang="en-US" sz="2000" dirty="0"/>
              <a:t>Jakub </a:t>
            </a:r>
            <a:r>
              <a:rPr lang="en-US" sz="2000" dirty="0" err="1"/>
              <a:t>Langr</a:t>
            </a:r>
            <a:r>
              <a:rPr lang="en-US" sz="2000" dirty="0"/>
              <a:t> and Vladimir Bok, GANs in Action: Deep learning with Generative Adversarial Networks, Manning, 2019.</a:t>
            </a:r>
          </a:p>
          <a:p>
            <a:r>
              <a:rPr lang="sv-SE" sz="2000" dirty="0"/>
              <a:t>David Foster and Karl </a:t>
            </a:r>
            <a:r>
              <a:rPr lang="sv-SE" sz="2000" dirty="0" err="1"/>
              <a:t>Friston</a:t>
            </a:r>
            <a:r>
              <a:rPr lang="en-US" sz="2000" dirty="0"/>
              <a:t>, Generative Deep Learning: Teaching Machines to Paint, Write, Compose, and Play, O'Reilly, 2019.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8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1EA7-4B4D-BB06-8B61-B6BC70DD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324734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43610-0C0E-6CD3-6332-E5701E660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A1E7-58DD-DF7A-9A29-38956BDB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59F25-892F-A8E7-A8ED-1B51EE0F8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Generally, generative models aim to </a:t>
                </a:r>
                <a:r>
                  <a:rPr lang="en-US" sz="2200" u="sng" dirty="0">
                    <a:solidFill>
                      <a:srgbClr val="0D0D0D"/>
                    </a:solidFill>
                  </a:rPr>
                  <a:t>learn the joint probability distribution</a:t>
                </a:r>
                <a:r>
                  <a:rPr lang="en-US" sz="2200" dirty="0">
                    <a:solidFill>
                      <a:srgbClr val="0D0D0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 so that the distribution of generated samples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 is as close as possible to the distribution of real data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.</a:t>
                </a:r>
              </a:p>
              <a:p>
                <a:pPr algn="just"/>
                <a:endParaRPr lang="en-US" sz="2400" dirty="0">
                  <a:solidFill>
                    <a:srgbClr val="0D0D0D"/>
                  </a:solidFill>
                </a:endParaRPr>
              </a:p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By learning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, generative models can indirectly learn the distribution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 by integrating out the variable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.</a:t>
                </a:r>
              </a:p>
              <a:p>
                <a:pPr algn="just"/>
                <a:endParaRPr lang="en-US" sz="2200" dirty="0">
                  <a:solidFill>
                    <a:srgbClr val="0D0D0D"/>
                  </a:solidFill>
                </a:endParaRPr>
              </a:p>
              <a:p>
                <a:pPr algn="just"/>
                <a:r>
                  <a:rPr lang="en-US" sz="2200" dirty="0">
                    <a:solidFill>
                      <a:srgbClr val="0D0D0D"/>
                    </a:solidFill>
                  </a:rPr>
                  <a:t>The underlying structure and patterns present in the joint distribution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200" b="0" i="1" dirty="0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D0D0D"/>
                    </a:solidFill>
                  </a:rPr>
                  <a:t>help the model to ensure that samples are representative of the original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59F25-892F-A8E7-A8ED-1B51EE0F8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5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7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Image featuring the Generative and Discriminative Models">
            <a:extLst>
              <a:ext uri="{FF2B5EF4-FFF2-40B4-BE49-F238E27FC236}">
                <a16:creationId xmlns:a16="http://schemas.microsoft.com/office/drawing/2014/main" id="{FE4A5CEB-FBF7-20BE-B083-1118A6FE6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4809" r="1104" b="2942"/>
          <a:stretch/>
        </p:blipFill>
        <p:spPr bwMode="auto">
          <a:xfrm>
            <a:off x="2212977" y="1690688"/>
            <a:ext cx="7001361" cy="27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DB993-3419-FF57-E8D2-7CF0BB50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  <a:endParaRPr lang="en-US" dirty="0"/>
          </a:p>
        </p:txBody>
      </p:sp>
      <p:pic>
        <p:nvPicPr>
          <p:cNvPr id="2060" name="Picture 12" descr="Understanding Generative Models and Applications - AITUDE">
            <a:extLst>
              <a:ext uri="{FF2B5EF4-FFF2-40B4-BE49-F238E27FC236}">
                <a16:creationId xmlns:a16="http://schemas.microsoft.com/office/drawing/2014/main" id="{E3CE029F-DE6F-CC91-0A13-805491DAE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9027" b="5622"/>
          <a:stretch/>
        </p:blipFill>
        <p:spPr bwMode="auto">
          <a:xfrm>
            <a:off x="454498" y="4364530"/>
            <a:ext cx="3815749" cy="21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5BD1D9-2245-D9E0-4A68-37D01324F830}"/>
              </a:ext>
            </a:extLst>
          </p:cNvPr>
          <p:cNvSpPr txBox="1"/>
          <p:nvPr/>
        </p:nvSpPr>
        <p:spPr>
          <a:xfrm>
            <a:off x="4270247" y="5312230"/>
            <a:ext cx="515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learn the probability distribution of the training data to understand the data’s underlying characteristics.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6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62EB-C98F-6C50-58D9-582E9AF9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CA4D-B78E-73FC-A969-E5E85603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G</a:t>
            </a:r>
            <a:r>
              <a:rPr lang="en-US" sz="2200" dirty="0">
                <a:effectLst/>
              </a:rPr>
              <a:t>enerative models generate new data points</a:t>
            </a:r>
            <a:r>
              <a:rPr lang="en-US" sz="2200" dirty="0"/>
              <a:t> to be closely </a:t>
            </a:r>
            <a:r>
              <a:rPr lang="en-US" sz="2200" dirty="0">
                <a:effectLst/>
              </a:rPr>
              <a:t>similar to the samples</a:t>
            </a:r>
            <a:r>
              <a:rPr lang="en-US" sz="2200" dirty="0"/>
              <a:t> </a:t>
            </a:r>
            <a:r>
              <a:rPr lang="en-US" sz="2200" dirty="0">
                <a:effectLst/>
              </a:rPr>
              <a:t>in training data with the following considerations: </a:t>
            </a:r>
          </a:p>
          <a:p>
            <a:pPr lvl="1" algn="just"/>
            <a:r>
              <a:rPr lang="en-US" sz="2000" dirty="0">
                <a:effectLst/>
              </a:rPr>
              <a:t>If a generative model is generating sample data which exactly similar to training data, then these models are memorizing and not useful. </a:t>
            </a:r>
            <a:endParaRPr lang="en-US" sz="2000" dirty="0"/>
          </a:p>
          <a:p>
            <a:pPr lvl="1" algn="just"/>
            <a:r>
              <a:rPr lang="en-US" sz="2000" dirty="0"/>
              <a:t>N</a:t>
            </a:r>
            <a:r>
              <a:rPr lang="en-US" sz="2000" dirty="0">
                <a:effectLst/>
              </a:rPr>
              <a:t>ewly generated data should have diverse samples beyond what we already have in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427207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29E8-1481-62B4-B539-EB82B217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A77B-F0B2-4A8D-8AE2-A2B5BE67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E7B8C-B20C-3668-65D7-E98AC910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 i="0" dirty="0">
                <a:solidFill>
                  <a:srgbClr val="0D0D0D"/>
                </a:solidFill>
                <a:effectLst/>
              </a:rPr>
              <a:t>Assume we have an autonomous driving dataset with an urban-scene setting. </a:t>
            </a:r>
          </a:p>
          <a:p>
            <a:endParaRPr lang="en-US" sz="2200" dirty="0">
              <a:solidFill>
                <a:srgbClr val="0D0D0D"/>
              </a:solidFill>
            </a:endParaRPr>
          </a:p>
          <a:p>
            <a:r>
              <a:rPr lang="en-US" sz="2200" dirty="0">
                <a:solidFill>
                  <a:srgbClr val="0D0D0D"/>
                </a:solidFill>
              </a:rPr>
              <a:t>We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 want to generate images from it. 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The generated dataset must be semantically and spatially similar to the given dataset. </a:t>
            </a:r>
          </a:p>
          <a:p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marL="0" indent="0">
              <a:buNone/>
            </a:pP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2" descr="A comparative image, showing the images from the Training samples on left, and the Generated samples on the right.">
            <a:extLst>
              <a:ext uri="{FF2B5EF4-FFF2-40B4-BE49-F238E27FC236}">
                <a16:creationId xmlns:a16="http://schemas.microsoft.com/office/drawing/2014/main" id="{5CEE49FA-502E-BBB6-6A66-05E9C9659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" t="3934" r="50362" b="3176"/>
          <a:stretch/>
        </p:blipFill>
        <p:spPr bwMode="auto">
          <a:xfrm>
            <a:off x="4451419" y="3664177"/>
            <a:ext cx="3289161" cy="319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3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14883</TotalTime>
  <Words>3509</Words>
  <Application>Microsoft Office PowerPoint</Application>
  <PresentationFormat>Widescreen</PresentationFormat>
  <Paragraphs>408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Arial</vt:lpstr>
      <vt:lpstr>Calibri</vt:lpstr>
      <vt:lpstr>Calibri Light</vt:lpstr>
      <vt:lpstr>Cambria Math</vt:lpstr>
      <vt:lpstr>source-serif-pro</vt:lpstr>
      <vt:lpstr>Söhne</vt:lpstr>
      <vt:lpstr>Times New Roman</vt:lpstr>
      <vt:lpstr>Office Theme</vt:lpstr>
      <vt:lpstr>Generative Adversarial Network (GAN)</vt:lpstr>
      <vt:lpstr>Outline</vt:lpstr>
      <vt:lpstr>Discriminative Models and Generative Models </vt:lpstr>
      <vt:lpstr>Discriminative Models</vt:lpstr>
      <vt:lpstr>Generative Models </vt:lpstr>
      <vt:lpstr>Generative Models </vt:lpstr>
      <vt:lpstr>Generative Models </vt:lpstr>
      <vt:lpstr>Generative Models </vt:lpstr>
      <vt:lpstr>Generative Models: Example</vt:lpstr>
      <vt:lpstr>Generative Models </vt:lpstr>
      <vt:lpstr>Generative Models </vt:lpstr>
      <vt:lpstr>Generative Models </vt:lpstr>
      <vt:lpstr>Generative Adversarial Networks (GANs)</vt:lpstr>
      <vt:lpstr>Generative Adversarial Networks (GANs)</vt:lpstr>
      <vt:lpstr>Applications of GANs</vt:lpstr>
      <vt:lpstr>Applications of GANs</vt:lpstr>
      <vt:lpstr>Applications of GANs</vt:lpstr>
      <vt:lpstr>Applications of GANs</vt:lpstr>
      <vt:lpstr>Applications of GANs</vt:lpstr>
      <vt:lpstr>Applications of GANs</vt:lpstr>
      <vt:lpstr>Applications of GANs</vt:lpstr>
      <vt:lpstr>Generative Adversarial Networks: Components</vt:lpstr>
      <vt:lpstr>Generative Adversarial Networks: Generator</vt:lpstr>
      <vt:lpstr>Generative Adversarial Networks: Generator</vt:lpstr>
      <vt:lpstr>Generative Adversarial Networks: Discriminator</vt:lpstr>
      <vt:lpstr>Generative Adversarial Networks: Discriminator</vt:lpstr>
      <vt:lpstr>Generative Adversarial Networks: Discriminator</vt:lpstr>
      <vt:lpstr>Generative Adversarial Networks: Example</vt:lpstr>
      <vt:lpstr>Generative Adversarial Networks: Discriminator</vt:lpstr>
      <vt:lpstr>Generative Adversarial Networks: Discriminator</vt:lpstr>
      <vt:lpstr>Generative Adversarial Networks: Discriminator</vt:lpstr>
      <vt:lpstr>Generative Adversarial Networks: Discriminator</vt:lpstr>
      <vt:lpstr>Generative Adversarial Networks: Generator</vt:lpstr>
      <vt:lpstr>Generative Adversarial Networks: Training Steps</vt:lpstr>
      <vt:lpstr>Generative Adversarial Networks: Loss Function</vt:lpstr>
      <vt:lpstr>Generative Adversarial Networks: Loss Function</vt:lpstr>
      <vt:lpstr>Generative Adversarial Networks: Loss Function</vt:lpstr>
      <vt:lpstr>Generative Adversarial Networks: Loss Function</vt:lpstr>
      <vt:lpstr>Generative Adversarial Networks: Loss Function</vt:lpstr>
      <vt:lpstr>Generative Adversarial Networks</vt:lpstr>
      <vt:lpstr>Generative Adversarial Networks: Pseudo-Code</vt:lpstr>
      <vt:lpstr>Generative Adversarial Networks: Convergence</vt:lpstr>
      <vt:lpstr>Challenges in GAN Training</vt:lpstr>
      <vt:lpstr>Challenges in GAN Training</vt:lpstr>
      <vt:lpstr>Challenges in GAN Training</vt:lpstr>
      <vt:lpstr>Challenges in GAN Training</vt:lpstr>
      <vt:lpstr>Deep Convolutional GANs (DCGANs)</vt:lpstr>
      <vt:lpstr>Conditional Generative Adversarial Network</vt:lpstr>
      <vt:lpstr>Conditional Generative Adversarial Network</vt:lpstr>
      <vt:lpstr>References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COMPUTER VISION and NATURAL LANGUAGE PROCESSING  </dc:title>
  <dc:creator>Amir  Yavariabdi</dc:creator>
  <cp:lastModifiedBy>Amir  Yavariabdi</cp:lastModifiedBy>
  <cp:revision>142</cp:revision>
  <dcterms:created xsi:type="dcterms:W3CDTF">2024-03-24T15:49:21Z</dcterms:created>
  <dcterms:modified xsi:type="dcterms:W3CDTF">2024-05-06T07:07:59Z</dcterms:modified>
</cp:coreProperties>
</file>